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sldIdLst>
    <p:sldId id="315" r:id="rId5"/>
    <p:sldId id="287" r:id="rId6"/>
    <p:sldId id="298" r:id="rId7"/>
    <p:sldId id="297" r:id="rId8"/>
    <p:sldId id="294" r:id="rId9"/>
    <p:sldId id="303" r:id="rId10"/>
    <p:sldId id="302" r:id="rId11"/>
    <p:sldId id="307" r:id="rId12"/>
    <p:sldId id="306" r:id="rId13"/>
    <p:sldId id="292" r:id="rId14"/>
    <p:sldId id="318" r:id="rId15"/>
    <p:sldId id="316" r:id="rId16"/>
    <p:sldId id="312" r:id="rId17"/>
    <p:sldId id="320" r:id="rId18"/>
    <p:sldId id="321" r:id="rId19"/>
    <p:sldId id="322" r:id="rId20"/>
    <p:sldId id="323" r:id="rId21"/>
    <p:sldId id="324" r:id="rId22"/>
    <p:sldId id="325" r:id="rId23"/>
    <p:sldId id="327" r:id="rId24"/>
    <p:sldId id="329" r:id="rId25"/>
    <p:sldId id="31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amana Yenamandra" initials="RY" lastIdx="1" clrIdx="0">
    <p:extLst>
      <p:ext uri="{19B8F6BF-5375-455C-9EA6-DF929625EA0E}">
        <p15:presenceInfo xmlns:p15="http://schemas.microsoft.com/office/powerpoint/2012/main" userId="cb9126082eef317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EBE8"/>
    <a:srgbClr val="E9C46A"/>
    <a:srgbClr val="97EFD3"/>
    <a:srgbClr val="F15574"/>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899" autoAdjust="0"/>
  </p:normalViewPr>
  <p:slideViewPr>
    <p:cSldViewPr snapToGrid="0" snapToObjects="1" showGuides="1">
      <p:cViewPr varScale="1">
        <p:scale>
          <a:sx n="96" d="100"/>
          <a:sy n="96" d="100"/>
        </p:scale>
        <p:origin x="86" y="106"/>
      </p:cViewPr>
      <p:guideLst>
        <p:guide orient="horz" pos="528"/>
        <p:guide pos="6216"/>
        <p:guide pos="1440"/>
        <p:guide orient="horz" pos="2352"/>
        <p:guide orient="horz" pos="936"/>
        <p:guide pos="3840"/>
        <p:guide orient="horz" pos="3144"/>
      </p:guideLst>
    </p:cSldViewPr>
  </p:slideViewPr>
  <p:outlineViewPr>
    <p:cViewPr>
      <p:scale>
        <a:sx n="33" d="100"/>
        <a:sy n="33" d="100"/>
      </p:scale>
      <p:origin x="0" y="-6878"/>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4/9/2024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scikit-learn.org/1.4/modules/generated/sklearn.neighbors.NearestNeighbors.html" TargetMode="Externa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doi.org/10.1186/s12889-018-5930-7" TargetMode="External"/><Relationship Id="rId2" Type="http://schemas.openxmlformats.org/officeDocument/2006/relationships/hyperlink" Target="http://doi.org/10.1007/s11227-018-2331-8" TargetMode="External"/><Relationship Id="rId1" Type="http://schemas.openxmlformats.org/officeDocument/2006/relationships/slideLayout" Target="../slideLayouts/slideLayout12.xml"/><Relationship Id="rId5" Type="http://schemas.openxmlformats.org/officeDocument/2006/relationships/hyperlink" Target="https://doi.org/10.1007/978-981-16-1773-7%2020" TargetMode="External"/><Relationship Id="rId4" Type="http://schemas.openxmlformats.org/officeDocument/2006/relationships/hyperlink" Target="http://doi.org/10.1123/ijsnem.2019-0065" TargetMode="External"/></Relationships>
</file>

<file path=ppt/slides/_rels/slide2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826F3-E4AA-C5B4-0F30-CFBB0789F193}"/>
              </a:ext>
            </a:extLst>
          </p:cNvPr>
          <p:cNvSpPr>
            <a:spLocks noGrp="1"/>
          </p:cNvSpPr>
          <p:nvPr>
            <p:ph type="title"/>
          </p:nvPr>
        </p:nvSpPr>
        <p:spPr>
          <a:xfrm>
            <a:off x="5961888" y="1783080"/>
            <a:ext cx="4975957" cy="920791"/>
          </a:xfrm>
        </p:spPr>
        <p:txBody>
          <a:bodyPr/>
          <a:lstStyle/>
          <a:p>
            <a:pPr algn="ctr"/>
            <a:r>
              <a:rPr lang="en-US" sz="2800" b="1" dirty="0"/>
              <a:t>Diet and Workout Recommendation System</a:t>
            </a:r>
            <a:endParaRPr lang="en-IN" sz="2800" b="1" dirty="0"/>
          </a:p>
        </p:txBody>
      </p:sp>
      <p:sp>
        <p:nvSpPr>
          <p:cNvPr id="4" name="Content Placeholder 3">
            <a:extLst>
              <a:ext uri="{FF2B5EF4-FFF2-40B4-BE49-F238E27FC236}">
                <a16:creationId xmlns:a16="http://schemas.microsoft.com/office/drawing/2014/main" id="{D2B488B7-849C-97C9-7CB6-E813762E914E}"/>
              </a:ext>
            </a:extLst>
          </p:cNvPr>
          <p:cNvSpPr>
            <a:spLocks noGrp="1"/>
          </p:cNvSpPr>
          <p:nvPr>
            <p:ph idx="1"/>
          </p:nvPr>
        </p:nvSpPr>
        <p:spPr>
          <a:xfrm>
            <a:off x="5961888" y="2703871"/>
            <a:ext cx="4818888" cy="2792361"/>
          </a:xfrm>
        </p:spPr>
        <p:txBody>
          <a:bodyPr/>
          <a:lstStyle/>
          <a:p>
            <a:pPr marL="342900" indent="-342900">
              <a:buFont typeface="Wingdings" panose="05000000000000000000" pitchFamily="2" charset="2"/>
              <a:buChar char="Ø"/>
            </a:pPr>
            <a:r>
              <a:rPr lang="en-IN" sz="2400" dirty="0"/>
              <a:t>Academic Year: 2023-24</a:t>
            </a:r>
          </a:p>
          <a:p>
            <a:pPr marL="342900" indent="-342900">
              <a:buFont typeface="Wingdings" panose="05000000000000000000" pitchFamily="2" charset="2"/>
              <a:buChar char="Ø"/>
            </a:pPr>
            <a:r>
              <a:rPr lang="en-US" sz="2400" dirty="0"/>
              <a:t>Regulation: VR20</a:t>
            </a:r>
          </a:p>
          <a:p>
            <a:pPr marL="342900" indent="-342900">
              <a:buFont typeface="Wingdings" panose="05000000000000000000" pitchFamily="2" charset="2"/>
              <a:buChar char="Ø"/>
            </a:pPr>
            <a:r>
              <a:rPr lang="en-US" sz="2400" dirty="0"/>
              <a:t>Department of Computer Science and Engineering</a:t>
            </a:r>
          </a:p>
          <a:p>
            <a:pPr marL="342900" indent="-342900">
              <a:buFont typeface="Wingdings" panose="05000000000000000000" pitchFamily="2" charset="2"/>
              <a:buChar char="Ø"/>
            </a:pPr>
            <a:r>
              <a:rPr lang="en-US" sz="2400" dirty="0"/>
              <a:t>Section: 4</a:t>
            </a:r>
          </a:p>
          <a:p>
            <a:pPr marL="342900" indent="-342900">
              <a:buFont typeface="Wingdings" panose="05000000000000000000" pitchFamily="2" charset="2"/>
              <a:buChar char="Ø"/>
            </a:pPr>
            <a:r>
              <a:rPr lang="en-US" sz="2400" dirty="0"/>
              <a:t>Batch Number: 6</a:t>
            </a:r>
          </a:p>
          <a:p>
            <a:pPr marL="342900" indent="-342900">
              <a:buFont typeface="Wingdings" panose="05000000000000000000" pitchFamily="2" charset="2"/>
              <a:buChar char="Ø"/>
            </a:pPr>
            <a:r>
              <a:rPr lang="en-US" sz="2400" dirty="0"/>
              <a:t>Guide Name : Dr.S.Naga Mallik Raj</a:t>
            </a:r>
          </a:p>
          <a:p>
            <a:endParaRPr lang="en-IN" sz="2400" dirty="0"/>
          </a:p>
        </p:txBody>
      </p:sp>
      <p:sp>
        <p:nvSpPr>
          <p:cNvPr id="5" name="Slide Number Placeholder 4">
            <a:extLst>
              <a:ext uri="{FF2B5EF4-FFF2-40B4-BE49-F238E27FC236}">
                <a16:creationId xmlns:a16="http://schemas.microsoft.com/office/drawing/2014/main" id="{4104B368-15FA-DF17-3C86-88603A304442}"/>
              </a:ext>
            </a:extLst>
          </p:cNvPr>
          <p:cNvSpPr>
            <a:spLocks noGrp="1"/>
          </p:cNvSpPr>
          <p:nvPr>
            <p:ph type="sldNum" sz="quarter" idx="12"/>
          </p:nvPr>
        </p:nvSpPr>
        <p:spPr/>
        <p:txBody>
          <a:bodyPr/>
          <a:lstStyle/>
          <a:p>
            <a:fld id="{8D0AFDD5-844D-364D-8AEC-50CF4D36D55D}" type="slidenum">
              <a:rPr lang="en-US" noProof="0" smtClean="0"/>
              <a:pPr/>
              <a:t>1</a:t>
            </a:fld>
            <a:endParaRPr lang="en-US" noProof="0"/>
          </a:p>
        </p:txBody>
      </p:sp>
      <p:pic>
        <p:nvPicPr>
          <p:cNvPr id="6" name="Picture Placeholder 20">
            <a:extLst>
              <a:ext uri="{FF2B5EF4-FFF2-40B4-BE49-F238E27FC236}">
                <a16:creationId xmlns:a16="http://schemas.microsoft.com/office/drawing/2014/main" id="{0481248D-03F3-CA1D-BEB0-609481B43E9D}"/>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18275" r="18275"/>
          <a:stretch/>
        </p:blipFill>
        <p:spPr>
          <a:xfrm>
            <a:off x="0" y="0"/>
            <a:ext cx="4351338" cy="6858000"/>
          </a:xfrm>
        </p:spPr>
      </p:pic>
      <p:pic>
        <p:nvPicPr>
          <p:cNvPr id="7" name="Picture 6">
            <a:extLst>
              <a:ext uri="{FF2B5EF4-FFF2-40B4-BE49-F238E27FC236}">
                <a16:creationId xmlns:a16="http://schemas.microsoft.com/office/drawing/2014/main" id="{4897DB9C-76C4-0E8C-932A-F80AC88EB3D4}"/>
              </a:ext>
            </a:extLst>
          </p:cNvPr>
          <p:cNvPicPr>
            <a:picLocks noChangeAspect="1"/>
          </p:cNvPicPr>
          <p:nvPr/>
        </p:nvPicPr>
        <p:blipFill>
          <a:blip r:embed="rId4"/>
          <a:stretch>
            <a:fillRect/>
          </a:stretch>
        </p:blipFill>
        <p:spPr>
          <a:xfrm>
            <a:off x="5961888" y="1008553"/>
            <a:ext cx="4542503" cy="774527"/>
          </a:xfrm>
          <a:prstGeom prst="rect">
            <a:avLst/>
          </a:prstGeom>
        </p:spPr>
      </p:pic>
    </p:spTree>
    <p:extLst>
      <p:ext uri="{BB962C8B-B14F-4D97-AF65-F5344CB8AC3E}">
        <p14:creationId xmlns:p14="http://schemas.microsoft.com/office/powerpoint/2010/main" val="1103850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p:txBody>
          <a:bodyPr/>
          <a:lstStyle/>
          <a:p>
            <a:r>
              <a:rPr lang="en-US" dirty="0"/>
              <a:t>Content-Based Filtering</a:t>
            </a:r>
          </a:p>
        </p:txBody>
      </p:sp>
      <p:sp>
        <p:nvSpPr>
          <p:cNvPr id="13" name="Text Placeholder 12">
            <a:extLst>
              <a:ext uri="{FF2B5EF4-FFF2-40B4-BE49-F238E27FC236}">
                <a16:creationId xmlns:a16="http://schemas.microsoft.com/office/drawing/2014/main" id="{986D0EB4-87A1-9926-18A9-F1A65DC20A57}"/>
              </a:ext>
            </a:extLst>
          </p:cNvPr>
          <p:cNvSpPr>
            <a:spLocks noGrp="1"/>
          </p:cNvSpPr>
          <p:nvPr>
            <p:ph type="body" idx="1"/>
          </p:nvPr>
        </p:nvSpPr>
        <p:spPr/>
        <p:txBody>
          <a:bodyPr/>
          <a:lstStyle/>
          <a:p>
            <a:r>
              <a:rPr lang="en-US" dirty="0"/>
              <a:t>  </a:t>
            </a:r>
          </a:p>
        </p:txBody>
      </p:sp>
      <p:sp>
        <p:nvSpPr>
          <p:cNvPr id="20" name="Content Placeholder 19">
            <a:extLst>
              <a:ext uri="{FF2B5EF4-FFF2-40B4-BE49-F238E27FC236}">
                <a16:creationId xmlns:a16="http://schemas.microsoft.com/office/drawing/2014/main" id="{77B26A88-F289-88EA-E384-570C7CF8B589}"/>
              </a:ext>
            </a:extLst>
          </p:cNvPr>
          <p:cNvSpPr>
            <a:spLocks noGrp="1"/>
          </p:cNvSpPr>
          <p:nvPr>
            <p:ph sz="half" idx="2"/>
          </p:nvPr>
        </p:nvSpPr>
        <p:spPr>
          <a:xfrm>
            <a:off x="1337187" y="2007884"/>
            <a:ext cx="9016182" cy="1330189"/>
          </a:xfrm>
        </p:spPr>
        <p:txBody>
          <a:bodyPr/>
          <a:lstStyle/>
          <a:p>
            <a:r>
              <a:rPr lang="en-US" dirty="0"/>
              <a:t>A content-based recommendation engine is a type of recommendation system that uses the characteristics or content of an item to recommend similar items to users. It works by analyzing the content of items, such as text, images, or audio, and identifying patterns or features that are associated with certain items. These patterns or features are then used to compare items and recommend similar ones to users.</a:t>
            </a:r>
          </a:p>
        </p:txBody>
      </p:sp>
      <p:sp>
        <p:nvSpPr>
          <p:cNvPr id="15" name="Text Placeholder 14">
            <a:extLst>
              <a:ext uri="{FF2B5EF4-FFF2-40B4-BE49-F238E27FC236}">
                <a16:creationId xmlns:a16="http://schemas.microsoft.com/office/drawing/2014/main" id="{E309F894-D6ED-3B69-812A-EDD9C07D6D35}"/>
              </a:ext>
            </a:extLst>
          </p:cNvPr>
          <p:cNvSpPr>
            <a:spLocks noGrp="1"/>
          </p:cNvSpPr>
          <p:nvPr>
            <p:ph type="body" sz="quarter" idx="3"/>
          </p:nvPr>
        </p:nvSpPr>
        <p:spPr/>
        <p:txBody>
          <a:bodyPr/>
          <a:lstStyle/>
          <a:p>
            <a:r>
              <a:rPr lang="en-US" dirty="0"/>
              <a:t>Why content-based approach?</a:t>
            </a:r>
          </a:p>
        </p:txBody>
      </p:sp>
      <p:sp>
        <p:nvSpPr>
          <p:cNvPr id="21" name="Content Placeholder 20">
            <a:extLst>
              <a:ext uri="{FF2B5EF4-FFF2-40B4-BE49-F238E27FC236}">
                <a16:creationId xmlns:a16="http://schemas.microsoft.com/office/drawing/2014/main" id="{4A6AD7D6-3293-B4C1-4263-E02BE31B4FF8}"/>
              </a:ext>
            </a:extLst>
          </p:cNvPr>
          <p:cNvSpPr>
            <a:spLocks noGrp="1"/>
          </p:cNvSpPr>
          <p:nvPr>
            <p:ph sz="half" idx="13"/>
          </p:nvPr>
        </p:nvSpPr>
        <p:spPr/>
        <p:txBody>
          <a:bodyPr/>
          <a:lstStyle/>
          <a:p>
            <a:r>
              <a:rPr lang="en-US" dirty="0"/>
              <a:t>No data from other users is required to start making recommendations.</a:t>
            </a:r>
          </a:p>
          <a:p>
            <a:r>
              <a:rPr lang="en-US" dirty="0"/>
              <a:t>Recommendations are highly relevant to the user.</a:t>
            </a:r>
          </a:p>
          <a:p>
            <a:r>
              <a:rPr lang="en-US" dirty="0"/>
              <a:t>Recommendations are transparent to the user.</a:t>
            </a:r>
          </a:p>
          <a:p>
            <a:r>
              <a:rPr lang="en-US" dirty="0"/>
              <a:t>You avoid the “cold start” problem.</a:t>
            </a:r>
          </a:p>
          <a:p>
            <a:r>
              <a:rPr lang="en-US" dirty="0"/>
              <a:t>Content-based filtering systems are generally easier to create.</a:t>
            </a: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10</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a:t>Diet And Workout Recommendation System</a:t>
            </a:r>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dirty="0"/>
              <a:t>2024</a:t>
            </a:r>
          </a:p>
        </p:txBody>
      </p:sp>
    </p:spTree>
    <p:extLst>
      <p:ext uri="{BB962C8B-B14F-4D97-AF65-F5344CB8AC3E}">
        <p14:creationId xmlns:p14="http://schemas.microsoft.com/office/powerpoint/2010/main" val="1646725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4035D-4136-C989-B65F-7F3BD07A0C8C}"/>
              </a:ext>
            </a:extLst>
          </p:cNvPr>
          <p:cNvSpPr>
            <a:spLocks noGrp="1"/>
          </p:cNvSpPr>
          <p:nvPr>
            <p:ph type="title"/>
          </p:nvPr>
        </p:nvSpPr>
        <p:spPr>
          <a:xfrm>
            <a:off x="484631" y="512064"/>
            <a:ext cx="10933441" cy="1014984"/>
          </a:xfrm>
        </p:spPr>
        <p:txBody>
          <a:bodyPr/>
          <a:lstStyle/>
          <a:p>
            <a:r>
              <a:rPr lang="en-US" sz="4800" dirty="0"/>
              <a:t>Methodology of System Designed</a:t>
            </a:r>
            <a:endParaRPr lang="en-IN" sz="4800" dirty="0"/>
          </a:p>
        </p:txBody>
      </p:sp>
      <p:sp>
        <p:nvSpPr>
          <p:cNvPr id="3" name="Content Placeholder 2">
            <a:extLst>
              <a:ext uri="{FF2B5EF4-FFF2-40B4-BE49-F238E27FC236}">
                <a16:creationId xmlns:a16="http://schemas.microsoft.com/office/drawing/2014/main" id="{90E35189-4E8B-DF1A-BA88-8C7D7AEB6D18}"/>
              </a:ext>
            </a:extLst>
          </p:cNvPr>
          <p:cNvSpPr>
            <a:spLocks noGrp="1"/>
          </p:cNvSpPr>
          <p:nvPr>
            <p:ph idx="1"/>
          </p:nvPr>
        </p:nvSpPr>
        <p:spPr>
          <a:xfrm>
            <a:off x="484631" y="1447137"/>
            <a:ext cx="11140175" cy="4842345"/>
          </a:xfrm>
        </p:spPr>
        <p:txBody>
          <a:bodyPr/>
          <a:lstStyle/>
          <a:p>
            <a:r>
              <a:rPr lang="en-US" sz="2400" dirty="0"/>
              <a:t>The system provides recipe recommendations based on user-provided nutrition information and ingredients implemented with </a:t>
            </a:r>
            <a:r>
              <a:rPr lang="en-US" sz="2400" dirty="0" err="1"/>
              <a:t>FastAPI</a:t>
            </a:r>
            <a:r>
              <a:rPr lang="en-US" sz="2400" dirty="0"/>
              <a:t> for the backend and utilizing several utility functions defined in a separate module called model.py. Here's a breakdown of the system's components and functionality:</a:t>
            </a:r>
          </a:p>
          <a:p>
            <a:r>
              <a:rPr lang="en-US" sz="2400" dirty="0"/>
              <a:t>The main.py file initializes the </a:t>
            </a:r>
            <a:r>
              <a:rPr lang="en-US" sz="2400" dirty="0" err="1"/>
              <a:t>FastAPI</a:t>
            </a:r>
            <a:r>
              <a:rPr lang="en-US" sz="2400" dirty="0"/>
              <a:t> server, defining routes for health checks and recipe predictions. It utilizes </a:t>
            </a:r>
            <a:r>
              <a:rPr lang="en-US" sz="2400" dirty="0" err="1"/>
              <a:t>Pydantic</a:t>
            </a:r>
            <a:r>
              <a:rPr lang="en-US" sz="2400" dirty="0"/>
              <a:t> models (‘params’, ‘</a:t>
            </a:r>
            <a:r>
              <a:rPr lang="en-US" sz="2400" dirty="0" err="1"/>
              <a:t>PredictionIn</a:t>
            </a:r>
            <a:r>
              <a:rPr lang="en-US" sz="2400" dirty="0"/>
              <a:t>’, Recipe,’ ‘</a:t>
            </a:r>
            <a:r>
              <a:rPr lang="en-US" sz="2400" dirty="0" err="1"/>
              <a:t>PredictionOut</a:t>
            </a:r>
            <a:r>
              <a:rPr lang="en-US" sz="2400" dirty="0"/>
              <a:t>’) for input and output validation.</a:t>
            </a:r>
          </a:p>
          <a:p>
            <a:r>
              <a:rPr lang="en-US" sz="2400" dirty="0"/>
              <a:t>The model.py defines functions for performing recipe recommendations based on user-provided data, it provides functions for data preprocessing, including scaling and utilizes </a:t>
            </a:r>
            <a:r>
              <a:rPr lang="en-US" sz="2400" dirty="0" err="1"/>
              <a:t>sklearn's</a:t>
            </a:r>
            <a:r>
              <a:rPr lang="en-US" sz="2400" dirty="0"/>
              <a:t> NearestNeighbors algorithm for finding similar, defines utility functions for building recommendation pipelines, filtering data based on ingredients, and formatting output.</a:t>
            </a:r>
          </a:p>
          <a:p>
            <a:r>
              <a:rPr lang="en-US" sz="2400" dirty="0"/>
              <a:t>These functions handle processing input data, preprocessing nutritional information, filtering recipes, applying recommendation pipeline, and formatting output.</a:t>
            </a:r>
          </a:p>
        </p:txBody>
      </p:sp>
      <p:sp>
        <p:nvSpPr>
          <p:cNvPr id="4" name="Slide Number Placeholder 3">
            <a:extLst>
              <a:ext uri="{FF2B5EF4-FFF2-40B4-BE49-F238E27FC236}">
                <a16:creationId xmlns:a16="http://schemas.microsoft.com/office/drawing/2014/main" id="{AE7FBDFF-F34B-618B-656F-552250EC6887}"/>
              </a:ext>
            </a:extLst>
          </p:cNvPr>
          <p:cNvSpPr>
            <a:spLocks noGrp="1"/>
          </p:cNvSpPr>
          <p:nvPr>
            <p:ph type="sldNum" sz="quarter" idx="12"/>
          </p:nvPr>
        </p:nvSpPr>
        <p:spPr/>
        <p:txBody>
          <a:bodyPr/>
          <a:lstStyle/>
          <a:p>
            <a:fld id="{8D0AFDD5-844D-364D-8AEC-50CF4D36D55D}" type="slidenum">
              <a:rPr lang="en-US" noProof="0" smtClean="0"/>
              <a:t>11</a:t>
            </a:fld>
            <a:endParaRPr lang="en-US" noProof="0"/>
          </a:p>
        </p:txBody>
      </p:sp>
      <p:sp>
        <p:nvSpPr>
          <p:cNvPr id="5" name="Footer Placeholder 4">
            <a:extLst>
              <a:ext uri="{FF2B5EF4-FFF2-40B4-BE49-F238E27FC236}">
                <a16:creationId xmlns:a16="http://schemas.microsoft.com/office/drawing/2014/main" id="{E0BC4147-5C0F-510B-2120-62DB3319D255}"/>
              </a:ext>
            </a:extLst>
          </p:cNvPr>
          <p:cNvSpPr>
            <a:spLocks noGrp="1"/>
          </p:cNvSpPr>
          <p:nvPr>
            <p:ph type="ftr" sz="quarter" idx="11"/>
          </p:nvPr>
        </p:nvSpPr>
        <p:spPr/>
        <p:txBody>
          <a:bodyPr/>
          <a:lstStyle/>
          <a:p>
            <a:r>
              <a:rPr lang="en-US" dirty="0"/>
              <a:t>Diet and Workout Recommendation system</a:t>
            </a:r>
            <a:endParaRPr lang="en-US" noProof="0" dirty="0"/>
          </a:p>
        </p:txBody>
      </p:sp>
      <p:sp>
        <p:nvSpPr>
          <p:cNvPr id="6" name="Date Placeholder 5">
            <a:extLst>
              <a:ext uri="{FF2B5EF4-FFF2-40B4-BE49-F238E27FC236}">
                <a16:creationId xmlns:a16="http://schemas.microsoft.com/office/drawing/2014/main" id="{B7A40302-1312-B687-F9B6-1C58830AE55A}"/>
              </a:ext>
            </a:extLst>
          </p:cNvPr>
          <p:cNvSpPr>
            <a:spLocks noGrp="1"/>
          </p:cNvSpPr>
          <p:nvPr>
            <p:ph type="dt" sz="half" idx="10"/>
          </p:nvPr>
        </p:nvSpPr>
        <p:spPr/>
        <p:txBody>
          <a:bodyPr/>
          <a:lstStyle/>
          <a:p>
            <a:r>
              <a:rPr lang="en-US" noProof="0" dirty="0"/>
              <a:t>2024</a:t>
            </a:r>
          </a:p>
        </p:txBody>
      </p:sp>
    </p:spTree>
    <p:extLst>
      <p:ext uri="{BB962C8B-B14F-4D97-AF65-F5344CB8AC3E}">
        <p14:creationId xmlns:p14="http://schemas.microsoft.com/office/powerpoint/2010/main" val="2696080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5B5DD-FC40-D7E2-9024-C5C3C56F819E}"/>
              </a:ext>
            </a:extLst>
          </p:cNvPr>
          <p:cNvSpPr>
            <a:spLocks noGrp="1"/>
          </p:cNvSpPr>
          <p:nvPr>
            <p:ph type="ctrTitle"/>
          </p:nvPr>
        </p:nvSpPr>
        <p:spPr>
          <a:xfrm>
            <a:off x="1527047" y="1130335"/>
            <a:ext cx="3529983" cy="1191446"/>
          </a:xfrm>
        </p:spPr>
        <p:txBody>
          <a:bodyPr/>
          <a:lstStyle/>
          <a:p>
            <a:pPr algn="ctr"/>
            <a:r>
              <a:rPr lang="en-US" sz="3200" dirty="0"/>
              <a:t>Algorithm Implementation</a:t>
            </a:r>
            <a:endParaRPr lang="en-IN" sz="3200" dirty="0"/>
          </a:p>
        </p:txBody>
      </p:sp>
      <p:sp>
        <p:nvSpPr>
          <p:cNvPr id="3" name="Subtitle 2">
            <a:extLst>
              <a:ext uri="{FF2B5EF4-FFF2-40B4-BE49-F238E27FC236}">
                <a16:creationId xmlns:a16="http://schemas.microsoft.com/office/drawing/2014/main" id="{012C5D3C-3030-6645-804A-898A54F00F42}"/>
              </a:ext>
            </a:extLst>
          </p:cNvPr>
          <p:cNvSpPr>
            <a:spLocks noGrp="1"/>
          </p:cNvSpPr>
          <p:nvPr>
            <p:ph type="subTitle" idx="1"/>
          </p:nvPr>
        </p:nvSpPr>
        <p:spPr>
          <a:xfrm>
            <a:off x="1527048" y="1590261"/>
            <a:ext cx="9081958" cy="3797815"/>
          </a:xfrm>
        </p:spPr>
        <p:txBody>
          <a:bodyPr/>
          <a:lstStyle/>
          <a:p>
            <a:endParaRPr lang="en-US" dirty="0"/>
          </a:p>
          <a:p>
            <a:endParaRPr lang="en-US" dirty="0"/>
          </a:p>
          <a:p>
            <a:pPr marL="285750" indent="-285750">
              <a:buFont typeface="Wingdings" panose="05000000000000000000" pitchFamily="2" charset="2"/>
              <a:buChar char="Ø"/>
            </a:pPr>
            <a:r>
              <a:rPr lang="en-US" dirty="0"/>
              <a:t>The </a:t>
            </a:r>
            <a:r>
              <a:rPr lang="en-US" b="1" dirty="0"/>
              <a:t>nn_predictor() </a:t>
            </a:r>
            <a:r>
              <a:rPr lang="en-US" dirty="0"/>
              <a:t>function in the project code implements the k-Nearest Neighbors (k-NN) algorithm using the NearestNeighbors class from the </a:t>
            </a:r>
            <a:r>
              <a:rPr lang="en-US" dirty="0">
                <a:hlinkClick r:id="rId2"/>
              </a:rPr>
              <a:t>sklearn.neighbors</a:t>
            </a:r>
            <a:r>
              <a:rPr lang="en-US" dirty="0"/>
              <a:t> module. The k-NN algorithm is an instance-based learning algorithm used for classification and regression tasks. In this case, it is used for finding the k-nearest neighbors of a given point in a high-dimensional space based on a specified distance metric.</a:t>
            </a:r>
          </a:p>
          <a:p>
            <a:pPr marL="285750" indent="-285750">
              <a:buFont typeface="Wingdings" panose="05000000000000000000" pitchFamily="2" charset="2"/>
              <a:buChar char="Ø"/>
            </a:pPr>
            <a:r>
              <a:rPr lang="en-US" dirty="0"/>
              <a:t>The '</a:t>
            </a:r>
            <a:r>
              <a:rPr lang="en-US" b="1" dirty="0"/>
              <a:t>cosine</a:t>
            </a:r>
            <a:r>
              <a:rPr lang="en-US" dirty="0"/>
              <a:t>' metric is a distance metric used in KNN algorithms that measures the cosine of the angle between the two vectors, providing a measure of similarity irrespective of their magnitudes. In the context of KNN, a smaller cosine distance indicates greater similarity between samples. Here, the </a:t>
            </a:r>
            <a:r>
              <a:rPr lang="en-US" b="1" dirty="0"/>
              <a:t>'brute' </a:t>
            </a:r>
            <a:r>
              <a:rPr lang="en-US" dirty="0"/>
              <a:t>algorithm is used, which computes the nearest neighbors by brute force, comparing all pairs of points. </a:t>
            </a:r>
          </a:p>
          <a:p>
            <a:pPr marL="285750" indent="-285750">
              <a:buFont typeface="Wingdings" panose="05000000000000000000" pitchFamily="2" charset="2"/>
              <a:buChar char="Ø"/>
            </a:pPr>
            <a:r>
              <a:rPr lang="en-US" dirty="0"/>
              <a:t>The </a:t>
            </a:r>
            <a:r>
              <a:rPr lang="en-US" b="1" dirty="0"/>
              <a:t>neigh.fit()</a:t>
            </a:r>
            <a:r>
              <a:rPr lang="en-US" dirty="0"/>
              <a:t> method is called with the preprocessed data as input. The </a:t>
            </a:r>
            <a:r>
              <a:rPr lang="en-US" b="1" dirty="0"/>
              <a:t>‘fit’ </a:t>
            </a:r>
            <a:r>
              <a:rPr lang="en-US" dirty="0"/>
              <a:t>method trains the NearestNeighbors instance on the input data. In this case, it computes the distances between all pairs of points in the preprocessed data and stores the necessary information for finding the nearest neighbors.</a:t>
            </a:r>
          </a:p>
          <a:p>
            <a:endParaRPr lang="en-US" dirty="0"/>
          </a:p>
        </p:txBody>
      </p:sp>
      <p:pic>
        <p:nvPicPr>
          <p:cNvPr id="9" name="Picture 8">
            <a:extLst>
              <a:ext uri="{FF2B5EF4-FFF2-40B4-BE49-F238E27FC236}">
                <a16:creationId xmlns:a16="http://schemas.microsoft.com/office/drawing/2014/main" id="{B92AF796-96D3-28E6-9A21-9D4CE8F59BFD}"/>
              </a:ext>
            </a:extLst>
          </p:cNvPr>
          <p:cNvPicPr>
            <a:picLocks noChangeAspect="1"/>
          </p:cNvPicPr>
          <p:nvPr/>
        </p:nvPicPr>
        <p:blipFill>
          <a:blip r:embed="rId3"/>
          <a:stretch>
            <a:fillRect/>
          </a:stretch>
        </p:blipFill>
        <p:spPr>
          <a:xfrm>
            <a:off x="5164917" y="1130335"/>
            <a:ext cx="5444089" cy="905937"/>
          </a:xfrm>
          <a:prstGeom prst="rect">
            <a:avLst/>
          </a:prstGeom>
        </p:spPr>
      </p:pic>
    </p:spTree>
    <p:extLst>
      <p:ext uri="{BB962C8B-B14F-4D97-AF65-F5344CB8AC3E}">
        <p14:creationId xmlns:p14="http://schemas.microsoft.com/office/powerpoint/2010/main" val="4193893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A892-7540-FA9B-3828-572F9844880E}"/>
              </a:ext>
            </a:extLst>
          </p:cNvPr>
          <p:cNvSpPr>
            <a:spLocks noGrp="1"/>
          </p:cNvSpPr>
          <p:nvPr>
            <p:ph type="title"/>
          </p:nvPr>
        </p:nvSpPr>
        <p:spPr/>
        <p:txBody>
          <a:bodyPr/>
          <a:lstStyle/>
          <a:p>
            <a:r>
              <a:rPr lang="en-IN" dirty="0"/>
              <a:t>Advantages</a:t>
            </a:r>
          </a:p>
        </p:txBody>
      </p:sp>
      <p:sp>
        <p:nvSpPr>
          <p:cNvPr id="3" name="Text Placeholder 2">
            <a:extLst>
              <a:ext uri="{FF2B5EF4-FFF2-40B4-BE49-F238E27FC236}">
                <a16:creationId xmlns:a16="http://schemas.microsoft.com/office/drawing/2014/main" id="{1BAF8999-BE19-8402-D519-5B87C4E80469}"/>
              </a:ext>
            </a:extLst>
          </p:cNvPr>
          <p:cNvSpPr>
            <a:spLocks noGrp="1"/>
          </p:cNvSpPr>
          <p:nvPr>
            <p:ph type="body" sz="quarter" idx="14"/>
          </p:nvPr>
        </p:nvSpPr>
        <p:spPr/>
        <p:txBody>
          <a:bodyPr/>
          <a:lstStyle/>
          <a:p>
            <a:r>
              <a:rPr lang="en-IN" dirty="0"/>
              <a:t> </a:t>
            </a:r>
          </a:p>
        </p:txBody>
      </p:sp>
      <p:sp>
        <p:nvSpPr>
          <p:cNvPr id="5" name="Text Placeholder 4">
            <a:extLst>
              <a:ext uri="{FF2B5EF4-FFF2-40B4-BE49-F238E27FC236}">
                <a16:creationId xmlns:a16="http://schemas.microsoft.com/office/drawing/2014/main" id="{AD257309-CEFC-4947-5CCA-79D240F218C6}"/>
              </a:ext>
            </a:extLst>
          </p:cNvPr>
          <p:cNvSpPr>
            <a:spLocks noGrp="1"/>
          </p:cNvSpPr>
          <p:nvPr>
            <p:ph type="body" sz="quarter" idx="15"/>
          </p:nvPr>
        </p:nvSpPr>
        <p:spPr>
          <a:xfrm>
            <a:off x="580220" y="2534510"/>
            <a:ext cx="2514600" cy="2650364"/>
          </a:xfrm>
        </p:spPr>
        <p:txBody>
          <a:bodyPr/>
          <a:lstStyle/>
          <a:p>
            <a:r>
              <a:rPr lang="en-US" b="1" dirty="0">
                <a:latin typeface="+mj-lt"/>
              </a:rPr>
              <a:t>Adaptability</a:t>
            </a:r>
          </a:p>
          <a:p>
            <a:endParaRPr lang="en-US" dirty="0"/>
          </a:p>
          <a:p>
            <a:r>
              <a:rPr lang="en-US" dirty="0"/>
              <a:t>As users progress in their fitness journey or encounter changes in their lifestyle, the recommendation system can adapt and modify suggestions accordingly. This adaptability ensures that the advice remains relevant and effective over time</a:t>
            </a:r>
            <a:endParaRPr lang="en-IN" dirty="0"/>
          </a:p>
        </p:txBody>
      </p:sp>
      <p:sp>
        <p:nvSpPr>
          <p:cNvPr id="6" name="Text Placeholder 5">
            <a:extLst>
              <a:ext uri="{FF2B5EF4-FFF2-40B4-BE49-F238E27FC236}">
                <a16:creationId xmlns:a16="http://schemas.microsoft.com/office/drawing/2014/main" id="{0259AFBB-7FF9-8078-183F-EEC729F75EF2}"/>
              </a:ext>
            </a:extLst>
          </p:cNvPr>
          <p:cNvSpPr>
            <a:spLocks noGrp="1"/>
          </p:cNvSpPr>
          <p:nvPr>
            <p:ph type="body" sz="quarter" idx="16"/>
          </p:nvPr>
        </p:nvSpPr>
        <p:spPr/>
        <p:txBody>
          <a:bodyPr/>
          <a:lstStyle/>
          <a:p>
            <a:r>
              <a:rPr lang="en-IN" dirty="0"/>
              <a:t>   </a:t>
            </a:r>
          </a:p>
        </p:txBody>
      </p:sp>
      <p:sp>
        <p:nvSpPr>
          <p:cNvPr id="8" name="Text Placeholder 7">
            <a:extLst>
              <a:ext uri="{FF2B5EF4-FFF2-40B4-BE49-F238E27FC236}">
                <a16:creationId xmlns:a16="http://schemas.microsoft.com/office/drawing/2014/main" id="{2C0D6F20-DC12-5A9D-876A-78171C59D4FD}"/>
              </a:ext>
            </a:extLst>
          </p:cNvPr>
          <p:cNvSpPr>
            <a:spLocks noGrp="1"/>
          </p:cNvSpPr>
          <p:nvPr>
            <p:ph type="body" sz="quarter" idx="18"/>
          </p:nvPr>
        </p:nvSpPr>
        <p:spPr>
          <a:xfrm>
            <a:off x="3419856" y="2534510"/>
            <a:ext cx="2514600" cy="2650364"/>
          </a:xfrm>
        </p:spPr>
        <p:txBody>
          <a:bodyPr/>
          <a:lstStyle/>
          <a:p>
            <a:r>
              <a:rPr lang="en-US" b="1" dirty="0">
                <a:latin typeface="+mj-lt"/>
              </a:rPr>
              <a:t>Health Monitoring </a:t>
            </a:r>
          </a:p>
          <a:p>
            <a:endParaRPr lang="en-US" dirty="0"/>
          </a:p>
          <a:p>
            <a:r>
              <a:rPr lang="en-US" dirty="0"/>
              <a:t>Machine learning can help monitor health parameters and adjust recommendations accordingly. For example, if a user has a medical, the system can adapt the recommendations to ensure they align with the user's current health requirements.</a:t>
            </a:r>
            <a:endParaRPr lang="en-IN" dirty="0"/>
          </a:p>
        </p:txBody>
      </p:sp>
      <p:sp>
        <p:nvSpPr>
          <p:cNvPr id="9" name="Text Placeholder 8">
            <a:extLst>
              <a:ext uri="{FF2B5EF4-FFF2-40B4-BE49-F238E27FC236}">
                <a16:creationId xmlns:a16="http://schemas.microsoft.com/office/drawing/2014/main" id="{0E6782A2-2028-57E6-A45E-41DA4F210C29}"/>
              </a:ext>
            </a:extLst>
          </p:cNvPr>
          <p:cNvSpPr>
            <a:spLocks noGrp="1"/>
          </p:cNvSpPr>
          <p:nvPr>
            <p:ph type="body" sz="quarter" idx="19"/>
          </p:nvPr>
        </p:nvSpPr>
        <p:spPr/>
        <p:txBody>
          <a:bodyPr/>
          <a:lstStyle/>
          <a:p>
            <a:r>
              <a:rPr lang="en-IN" dirty="0"/>
              <a:t>   </a:t>
            </a:r>
          </a:p>
        </p:txBody>
      </p:sp>
      <p:sp>
        <p:nvSpPr>
          <p:cNvPr id="11" name="Text Placeholder 10">
            <a:extLst>
              <a:ext uri="{FF2B5EF4-FFF2-40B4-BE49-F238E27FC236}">
                <a16:creationId xmlns:a16="http://schemas.microsoft.com/office/drawing/2014/main" id="{341F7324-CA97-0E33-11B9-619A17FEA46C}"/>
              </a:ext>
            </a:extLst>
          </p:cNvPr>
          <p:cNvSpPr>
            <a:spLocks noGrp="1"/>
          </p:cNvSpPr>
          <p:nvPr>
            <p:ph type="body" sz="quarter" idx="21"/>
          </p:nvPr>
        </p:nvSpPr>
        <p:spPr>
          <a:xfrm>
            <a:off x="6263640" y="2534510"/>
            <a:ext cx="2514600" cy="2650364"/>
          </a:xfrm>
        </p:spPr>
        <p:txBody>
          <a:bodyPr/>
          <a:lstStyle/>
          <a:p>
            <a:r>
              <a:rPr lang="en-US" b="1" dirty="0">
                <a:latin typeface="+mj-lt"/>
              </a:rPr>
              <a:t>Nutritional Guidance </a:t>
            </a:r>
          </a:p>
          <a:p>
            <a:endParaRPr lang="en-US" dirty="0"/>
          </a:p>
          <a:p>
            <a:r>
              <a:rPr lang="en-US" dirty="0"/>
              <a:t>Machine learning algorithms can analyze nutritional content, preferences, and dietary restrictions to offer personalized meal plans. This ensures that users receive recommendations that align with their nutritional needs and preferences.</a:t>
            </a:r>
            <a:endParaRPr lang="en-IN" dirty="0"/>
          </a:p>
        </p:txBody>
      </p:sp>
      <p:sp>
        <p:nvSpPr>
          <p:cNvPr id="12" name="Text Placeholder 11">
            <a:extLst>
              <a:ext uri="{FF2B5EF4-FFF2-40B4-BE49-F238E27FC236}">
                <a16:creationId xmlns:a16="http://schemas.microsoft.com/office/drawing/2014/main" id="{562F5241-95F3-BB2D-090E-EA21BFDE5A19}"/>
              </a:ext>
            </a:extLst>
          </p:cNvPr>
          <p:cNvSpPr>
            <a:spLocks noGrp="1"/>
          </p:cNvSpPr>
          <p:nvPr>
            <p:ph type="body" sz="quarter" idx="22"/>
          </p:nvPr>
        </p:nvSpPr>
        <p:spPr/>
        <p:txBody>
          <a:bodyPr/>
          <a:lstStyle/>
          <a:p>
            <a:r>
              <a:rPr lang="en-IN" dirty="0"/>
              <a:t> </a:t>
            </a:r>
          </a:p>
        </p:txBody>
      </p:sp>
      <p:sp>
        <p:nvSpPr>
          <p:cNvPr id="14" name="Text Placeholder 13">
            <a:extLst>
              <a:ext uri="{FF2B5EF4-FFF2-40B4-BE49-F238E27FC236}">
                <a16:creationId xmlns:a16="http://schemas.microsoft.com/office/drawing/2014/main" id="{297972AF-BEB6-06BB-9804-711066D134C5}"/>
              </a:ext>
            </a:extLst>
          </p:cNvPr>
          <p:cNvSpPr>
            <a:spLocks noGrp="1"/>
          </p:cNvSpPr>
          <p:nvPr>
            <p:ph type="body" sz="quarter" idx="24"/>
          </p:nvPr>
        </p:nvSpPr>
        <p:spPr>
          <a:xfrm>
            <a:off x="9107424" y="2534510"/>
            <a:ext cx="2514600" cy="2650364"/>
          </a:xfrm>
        </p:spPr>
        <p:txBody>
          <a:bodyPr/>
          <a:lstStyle/>
          <a:p>
            <a:r>
              <a:rPr lang="en-US" b="1" dirty="0">
                <a:latin typeface="+mj-lt"/>
              </a:rPr>
              <a:t>Cost-Effective</a:t>
            </a:r>
          </a:p>
          <a:p>
            <a:endParaRPr lang="en-US" dirty="0"/>
          </a:p>
          <a:p>
            <a:r>
              <a:rPr lang="en-US" dirty="0"/>
              <a:t> For users who may not be able to afford personal trainers or nutritionists, an ML-based system offers a cost-effective alternative for receiving personalized guidance and support in achieving health and fitness goals.</a:t>
            </a:r>
            <a:endParaRPr lang="en-IN" dirty="0"/>
          </a:p>
        </p:txBody>
      </p:sp>
      <p:sp>
        <p:nvSpPr>
          <p:cNvPr id="15" name="Slide Number Placeholder 14">
            <a:extLst>
              <a:ext uri="{FF2B5EF4-FFF2-40B4-BE49-F238E27FC236}">
                <a16:creationId xmlns:a16="http://schemas.microsoft.com/office/drawing/2014/main" id="{197AB69E-2794-44C2-D984-017FB6FCEDFF}"/>
              </a:ext>
            </a:extLst>
          </p:cNvPr>
          <p:cNvSpPr>
            <a:spLocks noGrp="1"/>
          </p:cNvSpPr>
          <p:nvPr>
            <p:ph type="sldNum" sz="quarter" idx="12"/>
          </p:nvPr>
        </p:nvSpPr>
        <p:spPr/>
        <p:txBody>
          <a:bodyPr/>
          <a:lstStyle/>
          <a:p>
            <a:fld id="{8D0AFDD5-844D-364D-8AEC-50CF4D36D55D}" type="slidenum">
              <a:rPr lang="en-US" noProof="0" smtClean="0"/>
              <a:pPr/>
              <a:t>13</a:t>
            </a:fld>
            <a:endParaRPr lang="en-US" noProof="0"/>
          </a:p>
        </p:txBody>
      </p:sp>
      <p:sp>
        <p:nvSpPr>
          <p:cNvPr id="16" name="Footer Placeholder 15">
            <a:extLst>
              <a:ext uri="{FF2B5EF4-FFF2-40B4-BE49-F238E27FC236}">
                <a16:creationId xmlns:a16="http://schemas.microsoft.com/office/drawing/2014/main" id="{0FE0B843-7A95-AAEB-309C-F90AB2E44D60}"/>
              </a:ext>
            </a:extLst>
          </p:cNvPr>
          <p:cNvSpPr>
            <a:spLocks noGrp="1"/>
          </p:cNvSpPr>
          <p:nvPr>
            <p:ph type="ftr" sz="quarter" idx="11"/>
          </p:nvPr>
        </p:nvSpPr>
        <p:spPr/>
        <p:txBody>
          <a:bodyPr/>
          <a:lstStyle/>
          <a:p>
            <a:r>
              <a:rPr lang="en-US" dirty="0"/>
              <a:t>Diet And Workout Recommendation System</a:t>
            </a:r>
          </a:p>
        </p:txBody>
      </p:sp>
      <p:sp>
        <p:nvSpPr>
          <p:cNvPr id="17" name="Date Placeholder 16">
            <a:extLst>
              <a:ext uri="{FF2B5EF4-FFF2-40B4-BE49-F238E27FC236}">
                <a16:creationId xmlns:a16="http://schemas.microsoft.com/office/drawing/2014/main" id="{2A2F1406-D193-E8E6-19F7-E9E8AB6E0108}"/>
              </a:ext>
            </a:extLst>
          </p:cNvPr>
          <p:cNvSpPr>
            <a:spLocks noGrp="1"/>
          </p:cNvSpPr>
          <p:nvPr>
            <p:ph type="dt" sz="half" idx="10"/>
          </p:nvPr>
        </p:nvSpPr>
        <p:spPr/>
        <p:txBody>
          <a:bodyPr/>
          <a:lstStyle/>
          <a:p>
            <a:r>
              <a:rPr lang="en-US" noProof="0" dirty="0"/>
              <a:t>2024</a:t>
            </a:r>
          </a:p>
        </p:txBody>
      </p:sp>
    </p:spTree>
    <p:extLst>
      <p:ext uri="{BB962C8B-B14F-4D97-AF65-F5344CB8AC3E}">
        <p14:creationId xmlns:p14="http://schemas.microsoft.com/office/powerpoint/2010/main" val="28530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8696D-B0CA-C02C-D81F-F11267CE16EC}"/>
              </a:ext>
            </a:extLst>
          </p:cNvPr>
          <p:cNvSpPr>
            <a:spLocks noGrp="1"/>
          </p:cNvSpPr>
          <p:nvPr>
            <p:ph type="title"/>
          </p:nvPr>
        </p:nvSpPr>
        <p:spPr/>
        <p:txBody>
          <a:bodyPr/>
          <a:lstStyle/>
          <a:p>
            <a:r>
              <a:rPr lang="en-IN" dirty="0"/>
              <a:t>Output Screens</a:t>
            </a:r>
          </a:p>
        </p:txBody>
      </p:sp>
      <p:sp>
        <p:nvSpPr>
          <p:cNvPr id="3" name="Slide Number Placeholder 2">
            <a:extLst>
              <a:ext uri="{FF2B5EF4-FFF2-40B4-BE49-F238E27FC236}">
                <a16:creationId xmlns:a16="http://schemas.microsoft.com/office/drawing/2014/main" id="{FC69D6FA-9391-64A1-2977-C8A4208A74B6}"/>
              </a:ext>
            </a:extLst>
          </p:cNvPr>
          <p:cNvSpPr>
            <a:spLocks noGrp="1"/>
          </p:cNvSpPr>
          <p:nvPr>
            <p:ph type="sldNum" sz="quarter" idx="12"/>
          </p:nvPr>
        </p:nvSpPr>
        <p:spPr/>
        <p:txBody>
          <a:bodyPr/>
          <a:lstStyle/>
          <a:p>
            <a:fld id="{8D0AFDD5-844D-364D-8AEC-50CF4D36D55D}" type="slidenum">
              <a:rPr lang="en-US" noProof="0" smtClean="0"/>
              <a:t>14</a:t>
            </a:fld>
            <a:endParaRPr lang="en-US" noProof="0"/>
          </a:p>
        </p:txBody>
      </p:sp>
      <p:sp>
        <p:nvSpPr>
          <p:cNvPr id="4" name="Footer Placeholder 3">
            <a:extLst>
              <a:ext uri="{FF2B5EF4-FFF2-40B4-BE49-F238E27FC236}">
                <a16:creationId xmlns:a16="http://schemas.microsoft.com/office/drawing/2014/main" id="{E1FB9C3F-27B2-BE36-46DC-C5F54BB31269}"/>
              </a:ext>
            </a:extLst>
          </p:cNvPr>
          <p:cNvSpPr>
            <a:spLocks noGrp="1"/>
          </p:cNvSpPr>
          <p:nvPr>
            <p:ph type="ftr" sz="quarter" idx="11"/>
          </p:nvPr>
        </p:nvSpPr>
        <p:spPr/>
        <p:txBody>
          <a:bodyPr/>
          <a:lstStyle/>
          <a:p>
            <a:r>
              <a:rPr lang="en-US" dirty="0"/>
              <a:t>Diet and Workout Recommendation </a:t>
            </a:r>
            <a:r>
              <a:rPr lang="en-US" dirty="0" err="1"/>
              <a:t>Sytem</a:t>
            </a:r>
            <a:endParaRPr lang="en-US" noProof="0" dirty="0"/>
          </a:p>
        </p:txBody>
      </p:sp>
      <p:sp>
        <p:nvSpPr>
          <p:cNvPr id="5" name="Date Placeholder 4">
            <a:extLst>
              <a:ext uri="{FF2B5EF4-FFF2-40B4-BE49-F238E27FC236}">
                <a16:creationId xmlns:a16="http://schemas.microsoft.com/office/drawing/2014/main" id="{D89FE2B4-478E-D09B-5BEE-A41A7D6FF808}"/>
              </a:ext>
            </a:extLst>
          </p:cNvPr>
          <p:cNvSpPr>
            <a:spLocks noGrp="1"/>
          </p:cNvSpPr>
          <p:nvPr>
            <p:ph type="dt" sz="half" idx="10"/>
          </p:nvPr>
        </p:nvSpPr>
        <p:spPr/>
        <p:txBody>
          <a:bodyPr/>
          <a:lstStyle/>
          <a:p>
            <a:r>
              <a:rPr lang="en-US" noProof="0" dirty="0"/>
              <a:t>2024</a:t>
            </a:r>
          </a:p>
          <a:p>
            <a:endParaRPr lang="en-US" noProof="0" dirty="0"/>
          </a:p>
        </p:txBody>
      </p:sp>
      <p:pic>
        <p:nvPicPr>
          <p:cNvPr id="6" name="Picture 5">
            <a:extLst>
              <a:ext uri="{FF2B5EF4-FFF2-40B4-BE49-F238E27FC236}">
                <a16:creationId xmlns:a16="http://schemas.microsoft.com/office/drawing/2014/main" id="{5C6DC409-4C88-2944-9774-6DEFA76A92AD}"/>
              </a:ext>
            </a:extLst>
          </p:cNvPr>
          <p:cNvPicPr>
            <a:picLocks noChangeAspect="1"/>
          </p:cNvPicPr>
          <p:nvPr/>
        </p:nvPicPr>
        <p:blipFill>
          <a:blip r:embed="rId2"/>
          <a:stretch>
            <a:fillRect/>
          </a:stretch>
        </p:blipFill>
        <p:spPr>
          <a:xfrm>
            <a:off x="469955" y="2084732"/>
            <a:ext cx="5463540" cy="3086100"/>
          </a:xfrm>
          <a:prstGeom prst="rect">
            <a:avLst/>
          </a:prstGeom>
        </p:spPr>
      </p:pic>
      <p:pic>
        <p:nvPicPr>
          <p:cNvPr id="7" name="Picture 6">
            <a:extLst>
              <a:ext uri="{FF2B5EF4-FFF2-40B4-BE49-F238E27FC236}">
                <a16:creationId xmlns:a16="http://schemas.microsoft.com/office/drawing/2014/main" id="{8EFFFE0F-47CA-DDC6-B55B-30B0965F0CC2}"/>
              </a:ext>
            </a:extLst>
          </p:cNvPr>
          <p:cNvPicPr>
            <a:picLocks noChangeAspect="1"/>
          </p:cNvPicPr>
          <p:nvPr/>
        </p:nvPicPr>
        <p:blipFill>
          <a:blip r:embed="rId3"/>
          <a:stretch>
            <a:fillRect/>
          </a:stretch>
        </p:blipFill>
        <p:spPr>
          <a:xfrm>
            <a:off x="6251386" y="2063459"/>
            <a:ext cx="5562600" cy="3128645"/>
          </a:xfrm>
          <a:prstGeom prst="rect">
            <a:avLst/>
          </a:prstGeom>
        </p:spPr>
      </p:pic>
      <p:sp>
        <p:nvSpPr>
          <p:cNvPr id="9" name="TextBox 8">
            <a:extLst>
              <a:ext uri="{FF2B5EF4-FFF2-40B4-BE49-F238E27FC236}">
                <a16:creationId xmlns:a16="http://schemas.microsoft.com/office/drawing/2014/main" id="{B918DFCE-7193-B284-E065-EF456B3F5BCB}"/>
              </a:ext>
            </a:extLst>
          </p:cNvPr>
          <p:cNvSpPr txBox="1"/>
          <p:nvPr/>
        </p:nvSpPr>
        <p:spPr>
          <a:xfrm>
            <a:off x="-99483" y="5242506"/>
            <a:ext cx="6100232" cy="369332"/>
          </a:xfrm>
          <a:prstGeom prst="rect">
            <a:avLst/>
          </a:prstGeom>
          <a:noFill/>
        </p:spPr>
        <p:txBody>
          <a:bodyPr wrap="square">
            <a:spAutoFit/>
          </a:bodyPr>
          <a:lstStyle/>
          <a:p>
            <a:pPr marL="277495" marR="224790" algn="ctr">
              <a:spcBef>
                <a:spcPts val="450"/>
              </a:spcBef>
              <a:spcAft>
                <a:spcPts val="0"/>
              </a:spcAft>
            </a:pPr>
            <a:r>
              <a:rPr lang="en-US" sz="1800" dirty="0">
                <a:effectLst/>
                <a:latin typeface="Times New Roman" panose="02020603050405020304" pitchFamily="18" charset="0"/>
                <a:ea typeface="Times New Roman" panose="02020603050405020304" pitchFamily="18" charset="0"/>
              </a:rPr>
              <a:t>Fig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1.</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Home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Page</a:t>
            </a:r>
            <a:endParaRPr lang="en-IN" sz="1800" dirty="0">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144ED5DA-228B-6744-2A1C-2ED47AB611A6}"/>
              </a:ext>
            </a:extLst>
          </p:cNvPr>
          <p:cNvSpPr txBox="1"/>
          <p:nvPr/>
        </p:nvSpPr>
        <p:spPr>
          <a:xfrm>
            <a:off x="6070600" y="5242506"/>
            <a:ext cx="6151032" cy="369332"/>
          </a:xfrm>
          <a:prstGeom prst="rect">
            <a:avLst/>
          </a:prstGeom>
          <a:noFill/>
        </p:spPr>
        <p:txBody>
          <a:bodyPr wrap="square">
            <a:spAutoFit/>
          </a:bodyPr>
          <a:lstStyle/>
          <a:p>
            <a:pPr marL="144145" marR="224790" algn="ctr">
              <a:spcBef>
                <a:spcPts val="490"/>
              </a:spcBef>
              <a:spcAft>
                <a:spcPts val="0"/>
              </a:spcAft>
            </a:pPr>
            <a:r>
              <a:rPr lang="en-US" sz="1800" dirty="0">
                <a:effectLst/>
                <a:latin typeface="Times New Roman" panose="02020603050405020304" pitchFamily="18" charset="0"/>
                <a:ea typeface="Times New Roman" panose="02020603050405020304" pitchFamily="18" charset="0"/>
              </a:rPr>
              <a:t>Fig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Automatic Diet Recommendation input page1 </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45472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B8D4F-BC07-54AE-F0B0-73EEDD3FE95E}"/>
              </a:ext>
            </a:extLst>
          </p:cNvPr>
          <p:cNvSpPr>
            <a:spLocks noGrp="1"/>
          </p:cNvSpPr>
          <p:nvPr>
            <p:ph type="title"/>
          </p:nvPr>
        </p:nvSpPr>
        <p:spPr/>
        <p:txBody>
          <a:bodyPr/>
          <a:lstStyle/>
          <a:p>
            <a:r>
              <a:rPr lang="en-IN" dirty="0"/>
              <a:t>Output Screens</a:t>
            </a:r>
          </a:p>
        </p:txBody>
      </p:sp>
      <p:sp>
        <p:nvSpPr>
          <p:cNvPr id="3" name="Slide Number Placeholder 2">
            <a:extLst>
              <a:ext uri="{FF2B5EF4-FFF2-40B4-BE49-F238E27FC236}">
                <a16:creationId xmlns:a16="http://schemas.microsoft.com/office/drawing/2014/main" id="{F80D2954-3A3C-D0D0-1FA8-1FB5FC91CA4E}"/>
              </a:ext>
            </a:extLst>
          </p:cNvPr>
          <p:cNvSpPr>
            <a:spLocks noGrp="1"/>
          </p:cNvSpPr>
          <p:nvPr>
            <p:ph type="sldNum" sz="quarter" idx="12"/>
          </p:nvPr>
        </p:nvSpPr>
        <p:spPr/>
        <p:txBody>
          <a:bodyPr/>
          <a:lstStyle/>
          <a:p>
            <a:fld id="{8D0AFDD5-844D-364D-8AEC-50CF4D36D55D}" type="slidenum">
              <a:rPr lang="en-US" noProof="0" smtClean="0"/>
              <a:t>15</a:t>
            </a:fld>
            <a:endParaRPr lang="en-US" noProof="0"/>
          </a:p>
        </p:txBody>
      </p:sp>
      <p:sp>
        <p:nvSpPr>
          <p:cNvPr id="4" name="Footer Placeholder 3">
            <a:extLst>
              <a:ext uri="{FF2B5EF4-FFF2-40B4-BE49-F238E27FC236}">
                <a16:creationId xmlns:a16="http://schemas.microsoft.com/office/drawing/2014/main" id="{02844B77-2D0A-CAA5-8592-968BB7CCEF5D}"/>
              </a:ext>
            </a:extLst>
          </p:cNvPr>
          <p:cNvSpPr>
            <a:spLocks noGrp="1"/>
          </p:cNvSpPr>
          <p:nvPr>
            <p:ph type="ftr" sz="quarter" idx="11"/>
          </p:nvPr>
        </p:nvSpPr>
        <p:spPr/>
        <p:txBody>
          <a:bodyPr/>
          <a:lstStyle/>
          <a:p>
            <a:r>
              <a:rPr lang="en-US" noProof="0" dirty="0"/>
              <a:t>Diet and Workout Recommendation System</a:t>
            </a:r>
          </a:p>
        </p:txBody>
      </p:sp>
      <p:sp>
        <p:nvSpPr>
          <p:cNvPr id="5" name="Date Placeholder 4">
            <a:extLst>
              <a:ext uri="{FF2B5EF4-FFF2-40B4-BE49-F238E27FC236}">
                <a16:creationId xmlns:a16="http://schemas.microsoft.com/office/drawing/2014/main" id="{4980EA22-5FC0-D101-5818-903BCC2F9991}"/>
              </a:ext>
            </a:extLst>
          </p:cNvPr>
          <p:cNvSpPr>
            <a:spLocks noGrp="1"/>
          </p:cNvSpPr>
          <p:nvPr>
            <p:ph type="dt" sz="half" idx="10"/>
          </p:nvPr>
        </p:nvSpPr>
        <p:spPr/>
        <p:txBody>
          <a:bodyPr/>
          <a:lstStyle/>
          <a:p>
            <a:r>
              <a:rPr lang="en-US" noProof="0" dirty="0"/>
              <a:t>2024</a:t>
            </a:r>
          </a:p>
        </p:txBody>
      </p:sp>
      <p:pic>
        <p:nvPicPr>
          <p:cNvPr id="6" name="Picture 5">
            <a:extLst>
              <a:ext uri="{FF2B5EF4-FFF2-40B4-BE49-F238E27FC236}">
                <a16:creationId xmlns:a16="http://schemas.microsoft.com/office/drawing/2014/main" id="{0490A3DD-F5BB-D477-EB43-EF4600114E7E}"/>
              </a:ext>
            </a:extLst>
          </p:cNvPr>
          <p:cNvPicPr>
            <a:picLocks noChangeAspect="1"/>
          </p:cNvPicPr>
          <p:nvPr/>
        </p:nvPicPr>
        <p:blipFill>
          <a:blip r:embed="rId2"/>
          <a:stretch>
            <a:fillRect/>
          </a:stretch>
        </p:blipFill>
        <p:spPr>
          <a:xfrm>
            <a:off x="384578" y="1889742"/>
            <a:ext cx="5628640" cy="3243580"/>
          </a:xfrm>
          <a:prstGeom prst="rect">
            <a:avLst/>
          </a:prstGeom>
        </p:spPr>
      </p:pic>
      <p:pic>
        <p:nvPicPr>
          <p:cNvPr id="7" name="Picture 6">
            <a:extLst>
              <a:ext uri="{FF2B5EF4-FFF2-40B4-BE49-F238E27FC236}">
                <a16:creationId xmlns:a16="http://schemas.microsoft.com/office/drawing/2014/main" id="{F70C2098-C376-6A57-AFD3-0F7B785BDA50}"/>
              </a:ext>
            </a:extLst>
          </p:cNvPr>
          <p:cNvPicPr>
            <a:picLocks noChangeAspect="1"/>
          </p:cNvPicPr>
          <p:nvPr/>
        </p:nvPicPr>
        <p:blipFill>
          <a:blip r:embed="rId3"/>
          <a:stretch>
            <a:fillRect/>
          </a:stretch>
        </p:blipFill>
        <p:spPr>
          <a:xfrm>
            <a:off x="6260644" y="1889742"/>
            <a:ext cx="5729605" cy="3243580"/>
          </a:xfrm>
          <a:prstGeom prst="rect">
            <a:avLst/>
          </a:prstGeom>
        </p:spPr>
      </p:pic>
      <p:sp>
        <p:nvSpPr>
          <p:cNvPr id="9" name="TextBox 8">
            <a:extLst>
              <a:ext uri="{FF2B5EF4-FFF2-40B4-BE49-F238E27FC236}">
                <a16:creationId xmlns:a16="http://schemas.microsoft.com/office/drawing/2014/main" id="{290BED1B-F7EE-1379-D2FA-01DEC312CD40}"/>
              </a:ext>
            </a:extLst>
          </p:cNvPr>
          <p:cNvSpPr txBox="1"/>
          <p:nvPr/>
        </p:nvSpPr>
        <p:spPr>
          <a:xfrm>
            <a:off x="69850" y="5213115"/>
            <a:ext cx="6100232" cy="369332"/>
          </a:xfrm>
          <a:prstGeom prst="rect">
            <a:avLst/>
          </a:prstGeom>
          <a:noFill/>
        </p:spPr>
        <p:txBody>
          <a:bodyPr wrap="square">
            <a:spAutoFit/>
          </a:bodyPr>
          <a:lstStyle/>
          <a:p>
            <a:pPr algn="ctr"/>
            <a:r>
              <a:rPr lang="en-US" sz="1800" dirty="0">
                <a:effectLst/>
                <a:latin typeface="Times New Roman" panose="02020603050405020304" pitchFamily="18" charset="0"/>
                <a:ea typeface="Times New Roman" panose="02020603050405020304" pitchFamily="18" charset="0"/>
              </a:rPr>
              <a:t>Fig. 3. Automatic Diet Recommendation input page2</a:t>
            </a:r>
            <a:endParaRPr lang="en-IN" sz="1600" dirty="0">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E3F8AD1-CF7B-9FBF-0828-2940A32C9E14}"/>
              </a:ext>
            </a:extLst>
          </p:cNvPr>
          <p:cNvSpPr txBox="1"/>
          <p:nvPr/>
        </p:nvSpPr>
        <p:spPr>
          <a:xfrm>
            <a:off x="5827183" y="5206249"/>
            <a:ext cx="6100232" cy="369332"/>
          </a:xfrm>
          <a:prstGeom prst="rect">
            <a:avLst/>
          </a:prstGeom>
          <a:noFill/>
        </p:spPr>
        <p:txBody>
          <a:bodyPr wrap="square">
            <a:spAutoFit/>
          </a:bodyPr>
          <a:lstStyle/>
          <a:p>
            <a:pPr algn="ctr"/>
            <a:r>
              <a:rPr lang="en-US" sz="1800" dirty="0">
                <a:effectLst/>
                <a:latin typeface="Times New Roman" panose="02020603050405020304" pitchFamily="18" charset="0"/>
                <a:ea typeface="Times New Roman" panose="02020603050405020304" pitchFamily="18" charset="0"/>
              </a:rPr>
              <a:t>Fig. 4. Custom Food Recommendation input Page1</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85556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6F11-0B1F-2BD9-488D-2451473409F8}"/>
              </a:ext>
            </a:extLst>
          </p:cNvPr>
          <p:cNvSpPr>
            <a:spLocks noGrp="1"/>
          </p:cNvSpPr>
          <p:nvPr>
            <p:ph type="title"/>
          </p:nvPr>
        </p:nvSpPr>
        <p:spPr/>
        <p:txBody>
          <a:bodyPr/>
          <a:lstStyle/>
          <a:p>
            <a:r>
              <a:rPr lang="en-IN" dirty="0"/>
              <a:t>Output Screens</a:t>
            </a:r>
          </a:p>
        </p:txBody>
      </p:sp>
      <p:sp>
        <p:nvSpPr>
          <p:cNvPr id="3" name="Slide Number Placeholder 2">
            <a:extLst>
              <a:ext uri="{FF2B5EF4-FFF2-40B4-BE49-F238E27FC236}">
                <a16:creationId xmlns:a16="http://schemas.microsoft.com/office/drawing/2014/main" id="{31533F4E-7287-B0A4-D25F-1A697EC66E02}"/>
              </a:ext>
            </a:extLst>
          </p:cNvPr>
          <p:cNvSpPr>
            <a:spLocks noGrp="1"/>
          </p:cNvSpPr>
          <p:nvPr>
            <p:ph type="sldNum" sz="quarter" idx="12"/>
          </p:nvPr>
        </p:nvSpPr>
        <p:spPr/>
        <p:txBody>
          <a:bodyPr/>
          <a:lstStyle/>
          <a:p>
            <a:fld id="{8D0AFDD5-844D-364D-8AEC-50CF4D36D55D}" type="slidenum">
              <a:rPr lang="en-US" noProof="0" smtClean="0"/>
              <a:t>16</a:t>
            </a:fld>
            <a:endParaRPr lang="en-US" noProof="0"/>
          </a:p>
        </p:txBody>
      </p:sp>
      <p:sp>
        <p:nvSpPr>
          <p:cNvPr id="4" name="Footer Placeholder 3">
            <a:extLst>
              <a:ext uri="{FF2B5EF4-FFF2-40B4-BE49-F238E27FC236}">
                <a16:creationId xmlns:a16="http://schemas.microsoft.com/office/drawing/2014/main" id="{4BFFFC8C-580E-D681-7D6D-11BBD88B431E}"/>
              </a:ext>
            </a:extLst>
          </p:cNvPr>
          <p:cNvSpPr>
            <a:spLocks noGrp="1"/>
          </p:cNvSpPr>
          <p:nvPr>
            <p:ph type="ftr" sz="quarter" idx="11"/>
          </p:nvPr>
        </p:nvSpPr>
        <p:spPr/>
        <p:txBody>
          <a:bodyPr/>
          <a:lstStyle/>
          <a:p>
            <a:r>
              <a:rPr lang="en-US" noProof="0" dirty="0"/>
              <a:t>Diet and Workout Recommendation System</a:t>
            </a:r>
          </a:p>
        </p:txBody>
      </p:sp>
      <p:sp>
        <p:nvSpPr>
          <p:cNvPr id="5" name="Date Placeholder 4">
            <a:extLst>
              <a:ext uri="{FF2B5EF4-FFF2-40B4-BE49-F238E27FC236}">
                <a16:creationId xmlns:a16="http://schemas.microsoft.com/office/drawing/2014/main" id="{A644967A-CF79-FC76-DACF-06C724CAE858}"/>
              </a:ext>
            </a:extLst>
          </p:cNvPr>
          <p:cNvSpPr>
            <a:spLocks noGrp="1"/>
          </p:cNvSpPr>
          <p:nvPr>
            <p:ph type="dt" sz="half" idx="10"/>
          </p:nvPr>
        </p:nvSpPr>
        <p:spPr/>
        <p:txBody>
          <a:bodyPr/>
          <a:lstStyle/>
          <a:p>
            <a:r>
              <a:rPr lang="en-US" noProof="0" dirty="0"/>
              <a:t>2024</a:t>
            </a:r>
          </a:p>
        </p:txBody>
      </p:sp>
      <p:pic>
        <p:nvPicPr>
          <p:cNvPr id="6" name="Picture 5">
            <a:extLst>
              <a:ext uri="{FF2B5EF4-FFF2-40B4-BE49-F238E27FC236}">
                <a16:creationId xmlns:a16="http://schemas.microsoft.com/office/drawing/2014/main" id="{013E352F-C92A-6B72-D210-D7912A892286}"/>
              </a:ext>
            </a:extLst>
          </p:cNvPr>
          <p:cNvPicPr>
            <a:picLocks noChangeAspect="1"/>
          </p:cNvPicPr>
          <p:nvPr/>
        </p:nvPicPr>
        <p:blipFill>
          <a:blip r:embed="rId2"/>
          <a:stretch>
            <a:fillRect/>
          </a:stretch>
        </p:blipFill>
        <p:spPr>
          <a:xfrm>
            <a:off x="326002" y="1897380"/>
            <a:ext cx="5610971" cy="3063240"/>
          </a:xfrm>
          <a:prstGeom prst="rect">
            <a:avLst/>
          </a:prstGeom>
        </p:spPr>
      </p:pic>
      <p:pic>
        <p:nvPicPr>
          <p:cNvPr id="7" name="Picture 6">
            <a:extLst>
              <a:ext uri="{FF2B5EF4-FFF2-40B4-BE49-F238E27FC236}">
                <a16:creationId xmlns:a16="http://schemas.microsoft.com/office/drawing/2014/main" id="{F6BF657F-BC1D-3146-9488-F7E691D3C9BA}"/>
              </a:ext>
            </a:extLst>
          </p:cNvPr>
          <p:cNvPicPr>
            <a:picLocks noChangeAspect="1"/>
          </p:cNvPicPr>
          <p:nvPr/>
        </p:nvPicPr>
        <p:blipFill>
          <a:blip r:embed="rId3"/>
          <a:stretch>
            <a:fillRect/>
          </a:stretch>
        </p:blipFill>
        <p:spPr>
          <a:xfrm>
            <a:off x="6255028" y="1897380"/>
            <a:ext cx="5610970" cy="3063240"/>
          </a:xfrm>
          <a:prstGeom prst="rect">
            <a:avLst/>
          </a:prstGeom>
        </p:spPr>
      </p:pic>
      <p:sp>
        <p:nvSpPr>
          <p:cNvPr id="9" name="TextBox 8">
            <a:extLst>
              <a:ext uri="{FF2B5EF4-FFF2-40B4-BE49-F238E27FC236}">
                <a16:creationId xmlns:a16="http://schemas.microsoft.com/office/drawing/2014/main" id="{8CAB9984-D966-3C4D-4FDB-D4C5137E2CA7}"/>
              </a:ext>
            </a:extLst>
          </p:cNvPr>
          <p:cNvSpPr txBox="1"/>
          <p:nvPr/>
        </p:nvSpPr>
        <p:spPr>
          <a:xfrm>
            <a:off x="81371" y="5144757"/>
            <a:ext cx="6100232" cy="615553"/>
          </a:xfrm>
          <a:prstGeom prst="rect">
            <a:avLst/>
          </a:prstGeom>
          <a:noFill/>
        </p:spPr>
        <p:txBody>
          <a:bodyPr wrap="square">
            <a:spAutoFit/>
          </a:bodyPr>
          <a:lstStyle/>
          <a:p>
            <a:pPr algn="ctr"/>
            <a:r>
              <a:rPr lang="en-US" sz="1800" dirty="0">
                <a:effectLst/>
                <a:latin typeface="Times New Roman" panose="02020603050405020304" pitchFamily="18" charset="0"/>
                <a:ea typeface="Times New Roman" panose="02020603050405020304" pitchFamily="18" charset="0"/>
              </a:rPr>
              <a:t>Fig. 5. Custom Food Recommendation input page2</a:t>
            </a:r>
            <a:endParaRPr lang="en-IN" sz="1600" dirty="0">
              <a:effectLst/>
              <a:latin typeface="Times New Roman" panose="02020603050405020304" pitchFamily="18" charset="0"/>
              <a:ea typeface="Times New Roman" panose="02020603050405020304" pitchFamily="18" charset="0"/>
            </a:endParaRPr>
          </a:p>
          <a:p>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D2B046CA-144E-7C4E-39FA-B17B55EEB979}"/>
              </a:ext>
            </a:extLst>
          </p:cNvPr>
          <p:cNvSpPr txBox="1"/>
          <p:nvPr/>
        </p:nvSpPr>
        <p:spPr>
          <a:xfrm>
            <a:off x="6091768" y="5139549"/>
            <a:ext cx="6100232" cy="923330"/>
          </a:xfrm>
          <a:prstGeom prst="rect">
            <a:avLst/>
          </a:prstGeom>
          <a:noFill/>
        </p:spPr>
        <p:txBody>
          <a:bodyPr wrap="square">
            <a:spAutoFit/>
          </a:bodyPr>
          <a:lstStyle/>
          <a:p>
            <a:pPr algn="ctr"/>
            <a:r>
              <a:rPr lang="en-US" sz="1800" dirty="0">
                <a:effectLst/>
                <a:latin typeface="Times New Roman" panose="02020603050405020304" pitchFamily="18" charset="0"/>
                <a:ea typeface="Times New Roman" panose="02020603050405020304" pitchFamily="18" charset="0"/>
              </a:rPr>
              <a:t>Fig. 6. Workout Recommendation Input page</a:t>
            </a:r>
            <a:endParaRPr lang="en-IN" sz="1600" dirty="0">
              <a:effectLst/>
              <a:latin typeface="Times New Roman" panose="02020603050405020304" pitchFamily="18" charset="0"/>
              <a:ea typeface="Times New Roman" panose="02020603050405020304" pitchFamily="18" charset="0"/>
            </a:endParaRPr>
          </a:p>
          <a:p>
            <a:br>
              <a:rPr lang="en-US" sz="1800" dirty="0">
                <a:effectLst/>
                <a:latin typeface="Times New Roman" panose="02020603050405020304" pitchFamily="18" charset="0"/>
                <a:ea typeface="Times New Roman" panose="02020603050405020304" pitchFamily="18" charset="0"/>
              </a:rPr>
            </a:br>
            <a:endParaRPr lang="en-IN" dirty="0"/>
          </a:p>
        </p:txBody>
      </p:sp>
    </p:spTree>
    <p:extLst>
      <p:ext uri="{BB962C8B-B14F-4D97-AF65-F5344CB8AC3E}">
        <p14:creationId xmlns:p14="http://schemas.microsoft.com/office/powerpoint/2010/main" val="702089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5E60A-D667-D71D-CB9A-44DED8ADE662}"/>
              </a:ext>
            </a:extLst>
          </p:cNvPr>
          <p:cNvSpPr>
            <a:spLocks noGrp="1"/>
          </p:cNvSpPr>
          <p:nvPr>
            <p:ph type="title"/>
          </p:nvPr>
        </p:nvSpPr>
        <p:spPr/>
        <p:txBody>
          <a:bodyPr/>
          <a:lstStyle/>
          <a:p>
            <a:r>
              <a:rPr lang="en-IN" dirty="0"/>
              <a:t>Output Screens</a:t>
            </a:r>
          </a:p>
        </p:txBody>
      </p:sp>
      <p:sp>
        <p:nvSpPr>
          <p:cNvPr id="3" name="Slide Number Placeholder 2">
            <a:extLst>
              <a:ext uri="{FF2B5EF4-FFF2-40B4-BE49-F238E27FC236}">
                <a16:creationId xmlns:a16="http://schemas.microsoft.com/office/drawing/2014/main" id="{B7371297-8CEA-BF0C-20E4-45D718594B2B}"/>
              </a:ext>
            </a:extLst>
          </p:cNvPr>
          <p:cNvSpPr>
            <a:spLocks noGrp="1"/>
          </p:cNvSpPr>
          <p:nvPr>
            <p:ph type="sldNum" sz="quarter" idx="12"/>
          </p:nvPr>
        </p:nvSpPr>
        <p:spPr/>
        <p:txBody>
          <a:bodyPr/>
          <a:lstStyle/>
          <a:p>
            <a:fld id="{8D0AFDD5-844D-364D-8AEC-50CF4D36D55D}" type="slidenum">
              <a:rPr lang="en-US" noProof="0" smtClean="0"/>
              <a:t>17</a:t>
            </a:fld>
            <a:endParaRPr lang="en-US" noProof="0"/>
          </a:p>
        </p:txBody>
      </p:sp>
      <p:sp>
        <p:nvSpPr>
          <p:cNvPr id="4" name="Footer Placeholder 3">
            <a:extLst>
              <a:ext uri="{FF2B5EF4-FFF2-40B4-BE49-F238E27FC236}">
                <a16:creationId xmlns:a16="http://schemas.microsoft.com/office/drawing/2014/main" id="{9237C1A9-E3B5-0045-8055-60B61E2BFE26}"/>
              </a:ext>
            </a:extLst>
          </p:cNvPr>
          <p:cNvSpPr>
            <a:spLocks noGrp="1"/>
          </p:cNvSpPr>
          <p:nvPr>
            <p:ph type="ftr" sz="quarter" idx="11"/>
          </p:nvPr>
        </p:nvSpPr>
        <p:spPr/>
        <p:txBody>
          <a:bodyPr/>
          <a:lstStyle/>
          <a:p>
            <a:r>
              <a:rPr lang="en-US" noProof="0" dirty="0"/>
              <a:t>Diet and Workout Recommendation System</a:t>
            </a:r>
          </a:p>
        </p:txBody>
      </p:sp>
      <p:sp>
        <p:nvSpPr>
          <p:cNvPr id="5" name="Date Placeholder 4">
            <a:extLst>
              <a:ext uri="{FF2B5EF4-FFF2-40B4-BE49-F238E27FC236}">
                <a16:creationId xmlns:a16="http://schemas.microsoft.com/office/drawing/2014/main" id="{4F27241A-5FED-EE1D-C11E-152C4B542227}"/>
              </a:ext>
            </a:extLst>
          </p:cNvPr>
          <p:cNvSpPr>
            <a:spLocks noGrp="1"/>
          </p:cNvSpPr>
          <p:nvPr>
            <p:ph type="dt" sz="half" idx="10"/>
          </p:nvPr>
        </p:nvSpPr>
        <p:spPr/>
        <p:txBody>
          <a:bodyPr/>
          <a:lstStyle/>
          <a:p>
            <a:r>
              <a:rPr lang="en-US" noProof="0" dirty="0"/>
              <a:t>2024</a:t>
            </a:r>
          </a:p>
        </p:txBody>
      </p:sp>
      <p:pic>
        <p:nvPicPr>
          <p:cNvPr id="6" name="Picture 5">
            <a:extLst>
              <a:ext uri="{FF2B5EF4-FFF2-40B4-BE49-F238E27FC236}">
                <a16:creationId xmlns:a16="http://schemas.microsoft.com/office/drawing/2014/main" id="{706D4273-1DFD-D452-B546-B9C59C42ED61}"/>
              </a:ext>
            </a:extLst>
          </p:cNvPr>
          <p:cNvPicPr>
            <a:picLocks noChangeAspect="1"/>
          </p:cNvPicPr>
          <p:nvPr/>
        </p:nvPicPr>
        <p:blipFill>
          <a:blip r:embed="rId2"/>
          <a:stretch>
            <a:fillRect/>
          </a:stretch>
        </p:blipFill>
        <p:spPr>
          <a:xfrm>
            <a:off x="350520" y="1864677"/>
            <a:ext cx="5745480" cy="3128645"/>
          </a:xfrm>
          <a:prstGeom prst="rect">
            <a:avLst/>
          </a:prstGeom>
        </p:spPr>
      </p:pic>
      <p:pic>
        <p:nvPicPr>
          <p:cNvPr id="7" name="Picture 6">
            <a:extLst>
              <a:ext uri="{FF2B5EF4-FFF2-40B4-BE49-F238E27FC236}">
                <a16:creationId xmlns:a16="http://schemas.microsoft.com/office/drawing/2014/main" id="{21A02C6D-3F60-45AC-39CB-3BD154550211}"/>
              </a:ext>
            </a:extLst>
          </p:cNvPr>
          <p:cNvPicPr>
            <a:picLocks noChangeAspect="1"/>
          </p:cNvPicPr>
          <p:nvPr/>
        </p:nvPicPr>
        <p:blipFill>
          <a:blip r:embed="rId3"/>
          <a:stretch>
            <a:fillRect/>
          </a:stretch>
        </p:blipFill>
        <p:spPr>
          <a:xfrm>
            <a:off x="6328410" y="1864677"/>
            <a:ext cx="5590264" cy="3128645"/>
          </a:xfrm>
          <a:prstGeom prst="rect">
            <a:avLst/>
          </a:prstGeom>
        </p:spPr>
      </p:pic>
      <p:sp>
        <p:nvSpPr>
          <p:cNvPr id="9" name="TextBox 8">
            <a:extLst>
              <a:ext uri="{FF2B5EF4-FFF2-40B4-BE49-F238E27FC236}">
                <a16:creationId xmlns:a16="http://schemas.microsoft.com/office/drawing/2014/main" id="{0857FF70-63F7-997F-EA6E-F5EEB00DB804}"/>
              </a:ext>
            </a:extLst>
          </p:cNvPr>
          <p:cNvSpPr txBox="1"/>
          <p:nvPr/>
        </p:nvSpPr>
        <p:spPr>
          <a:xfrm>
            <a:off x="908050" y="5170116"/>
            <a:ext cx="6100232"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Fig. 7. BMI and Calorie Calculator Page</a:t>
            </a:r>
            <a:endParaRPr lang="en-IN" dirty="0"/>
          </a:p>
        </p:txBody>
      </p:sp>
      <p:sp>
        <p:nvSpPr>
          <p:cNvPr id="11" name="TextBox 10">
            <a:extLst>
              <a:ext uri="{FF2B5EF4-FFF2-40B4-BE49-F238E27FC236}">
                <a16:creationId xmlns:a16="http://schemas.microsoft.com/office/drawing/2014/main" id="{AE1486FE-DFC7-08E7-A3B4-559BB0D1E2A7}"/>
              </a:ext>
            </a:extLst>
          </p:cNvPr>
          <p:cNvSpPr txBox="1"/>
          <p:nvPr/>
        </p:nvSpPr>
        <p:spPr>
          <a:xfrm>
            <a:off x="6654800" y="5143115"/>
            <a:ext cx="5515610" cy="646331"/>
          </a:xfrm>
          <a:prstGeom prst="rect">
            <a:avLst/>
          </a:prstGeom>
          <a:noFill/>
        </p:spPr>
        <p:txBody>
          <a:bodyPr wrap="square">
            <a:spAutoFit/>
          </a:bodyPr>
          <a:lstStyle/>
          <a:p>
            <a:pPr algn="ctr"/>
            <a:r>
              <a:rPr lang="en-US" sz="1800" dirty="0">
                <a:effectLst/>
                <a:latin typeface="Times New Roman" panose="02020603050405020304" pitchFamily="18" charset="0"/>
                <a:ea typeface="Times New Roman" panose="02020603050405020304" pitchFamily="18" charset="0"/>
              </a:rPr>
              <a:t>Fig. 8. Recommended Diets Page with detailed Recipe values</a:t>
            </a:r>
            <a:endParaRPr lang="en-IN" dirty="0"/>
          </a:p>
        </p:txBody>
      </p:sp>
    </p:spTree>
    <p:extLst>
      <p:ext uri="{BB962C8B-B14F-4D97-AF65-F5344CB8AC3E}">
        <p14:creationId xmlns:p14="http://schemas.microsoft.com/office/powerpoint/2010/main" val="2384692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EF27B-B50D-E681-642F-17607503A31C}"/>
              </a:ext>
            </a:extLst>
          </p:cNvPr>
          <p:cNvSpPr>
            <a:spLocks noGrp="1"/>
          </p:cNvSpPr>
          <p:nvPr>
            <p:ph type="title"/>
          </p:nvPr>
        </p:nvSpPr>
        <p:spPr/>
        <p:txBody>
          <a:bodyPr/>
          <a:lstStyle/>
          <a:p>
            <a:r>
              <a:rPr lang="en-IN" dirty="0"/>
              <a:t>Output Screens</a:t>
            </a:r>
          </a:p>
        </p:txBody>
      </p:sp>
      <p:sp>
        <p:nvSpPr>
          <p:cNvPr id="3" name="Slide Number Placeholder 2">
            <a:extLst>
              <a:ext uri="{FF2B5EF4-FFF2-40B4-BE49-F238E27FC236}">
                <a16:creationId xmlns:a16="http://schemas.microsoft.com/office/drawing/2014/main" id="{0B83C59C-D345-4BAE-C907-9AF75FB00F26}"/>
              </a:ext>
            </a:extLst>
          </p:cNvPr>
          <p:cNvSpPr>
            <a:spLocks noGrp="1"/>
          </p:cNvSpPr>
          <p:nvPr>
            <p:ph type="sldNum" sz="quarter" idx="12"/>
          </p:nvPr>
        </p:nvSpPr>
        <p:spPr/>
        <p:txBody>
          <a:bodyPr/>
          <a:lstStyle/>
          <a:p>
            <a:fld id="{8D0AFDD5-844D-364D-8AEC-50CF4D36D55D}" type="slidenum">
              <a:rPr lang="en-US" noProof="0" smtClean="0"/>
              <a:t>18</a:t>
            </a:fld>
            <a:endParaRPr lang="en-US" noProof="0"/>
          </a:p>
        </p:txBody>
      </p:sp>
      <p:sp>
        <p:nvSpPr>
          <p:cNvPr id="4" name="Footer Placeholder 3">
            <a:extLst>
              <a:ext uri="{FF2B5EF4-FFF2-40B4-BE49-F238E27FC236}">
                <a16:creationId xmlns:a16="http://schemas.microsoft.com/office/drawing/2014/main" id="{E72A340A-2BF9-28DC-9A60-2351B83C713D}"/>
              </a:ext>
            </a:extLst>
          </p:cNvPr>
          <p:cNvSpPr>
            <a:spLocks noGrp="1"/>
          </p:cNvSpPr>
          <p:nvPr>
            <p:ph type="ftr" sz="quarter" idx="11"/>
          </p:nvPr>
        </p:nvSpPr>
        <p:spPr/>
        <p:txBody>
          <a:bodyPr/>
          <a:lstStyle/>
          <a:p>
            <a:r>
              <a:rPr lang="en-US" dirty="0"/>
              <a:t>Diet and Workout Recommendation System</a:t>
            </a:r>
            <a:endParaRPr lang="en-US" noProof="0" dirty="0"/>
          </a:p>
        </p:txBody>
      </p:sp>
      <p:sp>
        <p:nvSpPr>
          <p:cNvPr id="5" name="Date Placeholder 4">
            <a:extLst>
              <a:ext uri="{FF2B5EF4-FFF2-40B4-BE49-F238E27FC236}">
                <a16:creationId xmlns:a16="http://schemas.microsoft.com/office/drawing/2014/main" id="{6B36EC1F-8081-50F6-84A4-03E1558EDBED}"/>
              </a:ext>
            </a:extLst>
          </p:cNvPr>
          <p:cNvSpPr>
            <a:spLocks noGrp="1"/>
          </p:cNvSpPr>
          <p:nvPr>
            <p:ph type="dt" sz="half" idx="10"/>
          </p:nvPr>
        </p:nvSpPr>
        <p:spPr/>
        <p:txBody>
          <a:bodyPr/>
          <a:lstStyle/>
          <a:p>
            <a:r>
              <a:rPr lang="en-US" noProof="0" dirty="0"/>
              <a:t>2024</a:t>
            </a:r>
          </a:p>
        </p:txBody>
      </p:sp>
      <p:pic>
        <p:nvPicPr>
          <p:cNvPr id="6" name="Picture 5">
            <a:extLst>
              <a:ext uri="{FF2B5EF4-FFF2-40B4-BE49-F238E27FC236}">
                <a16:creationId xmlns:a16="http://schemas.microsoft.com/office/drawing/2014/main" id="{D638C916-9F24-257D-5158-23C64C9508B8}"/>
              </a:ext>
            </a:extLst>
          </p:cNvPr>
          <p:cNvPicPr>
            <a:picLocks noChangeAspect="1"/>
          </p:cNvPicPr>
          <p:nvPr/>
        </p:nvPicPr>
        <p:blipFill>
          <a:blip r:embed="rId2"/>
          <a:stretch>
            <a:fillRect/>
          </a:stretch>
        </p:blipFill>
        <p:spPr>
          <a:xfrm>
            <a:off x="330200" y="1897398"/>
            <a:ext cx="5765800" cy="3243580"/>
          </a:xfrm>
          <a:prstGeom prst="rect">
            <a:avLst/>
          </a:prstGeom>
        </p:spPr>
      </p:pic>
      <p:pic>
        <p:nvPicPr>
          <p:cNvPr id="7" name="Picture 6">
            <a:extLst>
              <a:ext uri="{FF2B5EF4-FFF2-40B4-BE49-F238E27FC236}">
                <a16:creationId xmlns:a16="http://schemas.microsoft.com/office/drawing/2014/main" id="{FCD70AAF-71E4-98CC-5EF6-E667203CF8B1}"/>
              </a:ext>
            </a:extLst>
          </p:cNvPr>
          <p:cNvPicPr>
            <a:picLocks noChangeAspect="1"/>
          </p:cNvPicPr>
          <p:nvPr/>
        </p:nvPicPr>
        <p:blipFill>
          <a:blip r:embed="rId3"/>
          <a:stretch>
            <a:fillRect/>
          </a:stretch>
        </p:blipFill>
        <p:spPr>
          <a:xfrm>
            <a:off x="6327729" y="1897398"/>
            <a:ext cx="5765800" cy="3243580"/>
          </a:xfrm>
          <a:prstGeom prst="rect">
            <a:avLst/>
          </a:prstGeom>
        </p:spPr>
      </p:pic>
      <p:sp>
        <p:nvSpPr>
          <p:cNvPr id="9" name="TextBox 8">
            <a:extLst>
              <a:ext uri="{FF2B5EF4-FFF2-40B4-BE49-F238E27FC236}">
                <a16:creationId xmlns:a16="http://schemas.microsoft.com/office/drawing/2014/main" id="{78A92A1E-7AE9-6178-8109-71F6F0AB1F1D}"/>
              </a:ext>
            </a:extLst>
          </p:cNvPr>
          <p:cNvSpPr txBox="1"/>
          <p:nvPr/>
        </p:nvSpPr>
        <p:spPr>
          <a:xfrm>
            <a:off x="78317" y="5227010"/>
            <a:ext cx="6100232" cy="369332"/>
          </a:xfrm>
          <a:prstGeom prst="rect">
            <a:avLst/>
          </a:prstGeom>
          <a:noFill/>
        </p:spPr>
        <p:txBody>
          <a:bodyPr wrap="square">
            <a:spAutoFit/>
          </a:bodyPr>
          <a:lstStyle/>
          <a:p>
            <a:pPr algn="ctr"/>
            <a:r>
              <a:rPr lang="en-US" sz="1800" dirty="0">
                <a:effectLst/>
                <a:latin typeface="Times New Roman" panose="02020603050405020304" pitchFamily="18" charset="0"/>
                <a:ea typeface="Times New Roman" panose="02020603050405020304" pitchFamily="18" charset="0"/>
              </a:rPr>
              <a:t>Fig. 9. Meal composition comparison graph</a:t>
            </a:r>
            <a:endParaRPr lang="en-IN" sz="1600" dirty="0">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10E6989-0181-27A5-A616-09A3BD996CA6}"/>
              </a:ext>
            </a:extLst>
          </p:cNvPr>
          <p:cNvSpPr txBox="1"/>
          <p:nvPr/>
        </p:nvSpPr>
        <p:spPr>
          <a:xfrm>
            <a:off x="5911850" y="5216943"/>
            <a:ext cx="6100232" cy="369332"/>
          </a:xfrm>
          <a:prstGeom prst="rect">
            <a:avLst/>
          </a:prstGeom>
          <a:noFill/>
        </p:spPr>
        <p:txBody>
          <a:bodyPr wrap="square">
            <a:spAutoFit/>
          </a:bodyPr>
          <a:lstStyle/>
          <a:p>
            <a:pPr algn="ctr"/>
            <a:r>
              <a:rPr lang="en-US" sz="1800" dirty="0">
                <a:effectLst/>
                <a:latin typeface="Times New Roman" panose="02020603050405020304" pitchFamily="18" charset="0"/>
                <a:ea typeface="Times New Roman" panose="02020603050405020304" pitchFamily="18" charset="0"/>
              </a:rPr>
              <a:t>Fig. 10. Nutritional Values Pie chart</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277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68B8D-FD4F-077E-1DDD-4198C873606F}"/>
              </a:ext>
            </a:extLst>
          </p:cNvPr>
          <p:cNvSpPr>
            <a:spLocks noGrp="1"/>
          </p:cNvSpPr>
          <p:nvPr>
            <p:ph type="title"/>
          </p:nvPr>
        </p:nvSpPr>
        <p:spPr/>
        <p:txBody>
          <a:bodyPr/>
          <a:lstStyle/>
          <a:p>
            <a:r>
              <a:rPr lang="en-IN" dirty="0"/>
              <a:t>Output Screens</a:t>
            </a:r>
          </a:p>
        </p:txBody>
      </p:sp>
      <p:sp>
        <p:nvSpPr>
          <p:cNvPr id="3" name="Slide Number Placeholder 2">
            <a:extLst>
              <a:ext uri="{FF2B5EF4-FFF2-40B4-BE49-F238E27FC236}">
                <a16:creationId xmlns:a16="http://schemas.microsoft.com/office/drawing/2014/main" id="{5CEAD805-EEA6-5683-5003-B31B391ED606}"/>
              </a:ext>
            </a:extLst>
          </p:cNvPr>
          <p:cNvSpPr>
            <a:spLocks noGrp="1"/>
          </p:cNvSpPr>
          <p:nvPr>
            <p:ph type="sldNum" sz="quarter" idx="12"/>
          </p:nvPr>
        </p:nvSpPr>
        <p:spPr/>
        <p:txBody>
          <a:bodyPr/>
          <a:lstStyle/>
          <a:p>
            <a:fld id="{8D0AFDD5-844D-364D-8AEC-50CF4D36D55D}" type="slidenum">
              <a:rPr lang="en-US" noProof="0" smtClean="0"/>
              <a:t>19</a:t>
            </a:fld>
            <a:endParaRPr lang="en-US" noProof="0"/>
          </a:p>
        </p:txBody>
      </p:sp>
      <p:sp>
        <p:nvSpPr>
          <p:cNvPr id="4" name="Footer Placeholder 3">
            <a:extLst>
              <a:ext uri="{FF2B5EF4-FFF2-40B4-BE49-F238E27FC236}">
                <a16:creationId xmlns:a16="http://schemas.microsoft.com/office/drawing/2014/main" id="{70986DF2-AE74-F6BA-D886-8D9C7EDD504A}"/>
              </a:ext>
            </a:extLst>
          </p:cNvPr>
          <p:cNvSpPr>
            <a:spLocks noGrp="1"/>
          </p:cNvSpPr>
          <p:nvPr>
            <p:ph type="ftr" sz="quarter" idx="11"/>
          </p:nvPr>
        </p:nvSpPr>
        <p:spPr/>
        <p:txBody>
          <a:bodyPr/>
          <a:lstStyle/>
          <a:p>
            <a:r>
              <a:rPr lang="en-US" dirty="0"/>
              <a:t>Diet and Workout Recommendation System</a:t>
            </a:r>
            <a:endParaRPr lang="en-US" noProof="0" dirty="0"/>
          </a:p>
        </p:txBody>
      </p:sp>
      <p:sp>
        <p:nvSpPr>
          <p:cNvPr id="5" name="Date Placeholder 4">
            <a:extLst>
              <a:ext uri="{FF2B5EF4-FFF2-40B4-BE49-F238E27FC236}">
                <a16:creationId xmlns:a16="http://schemas.microsoft.com/office/drawing/2014/main" id="{8CD1F35C-EB9D-0A3B-54B2-9CAD1BB89706}"/>
              </a:ext>
            </a:extLst>
          </p:cNvPr>
          <p:cNvSpPr>
            <a:spLocks noGrp="1"/>
          </p:cNvSpPr>
          <p:nvPr>
            <p:ph type="dt" sz="half" idx="10"/>
          </p:nvPr>
        </p:nvSpPr>
        <p:spPr/>
        <p:txBody>
          <a:bodyPr/>
          <a:lstStyle/>
          <a:p>
            <a:r>
              <a:rPr lang="en-US" noProof="0" dirty="0"/>
              <a:t>2024</a:t>
            </a:r>
          </a:p>
        </p:txBody>
      </p:sp>
      <p:pic>
        <p:nvPicPr>
          <p:cNvPr id="6" name="Picture 5">
            <a:extLst>
              <a:ext uri="{FF2B5EF4-FFF2-40B4-BE49-F238E27FC236}">
                <a16:creationId xmlns:a16="http://schemas.microsoft.com/office/drawing/2014/main" id="{CEC3428B-E7E0-D6B9-7EE7-A6EFD8B0EDF2}"/>
              </a:ext>
            </a:extLst>
          </p:cNvPr>
          <p:cNvPicPr>
            <a:picLocks noChangeAspect="1"/>
          </p:cNvPicPr>
          <p:nvPr/>
        </p:nvPicPr>
        <p:blipFill>
          <a:blip r:embed="rId2"/>
          <a:stretch>
            <a:fillRect/>
          </a:stretch>
        </p:blipFill>
        <p:spPr>
          <a:xfrm>
            <a:off x="330200" y="1939216"/>
            <a:ext cx="5765800" cy="3243580"/>
          </a:xfrm>
          <a:prstGeom prst="rect">
            <a:avLst/>
          </a:prstGeom>
        </p:spPr>
      </p:pic>
      <p:pic>
        <p:nvPicPr>
          <p:cNvPr id="7" name="Picture 6">
            <a:extLst>
              <a:ext uri="{FF2B5EF4-FFF2-40B4-BE49-F238E27FC236}">
                <a16:creationId xmlns:a16="http://schemas.microsoft.com/office/drawing/2014/main" id="{B921A4BB-7916-2BC7-2B65-9254D2A37F97}"/>
              </a:ext>
            </a:extLst>
          </p:cNvPr>
          <p:cNvPicPr>
            <a:picLocks noChangeAspect="1"/>
          </p:cNvPicPr>
          <p:nvPr/>
        </p:nvPicPr>
        <p:blipFill>
          <a:blip r:embed="rId3"/>
          <a:stretch>
            <a:fillRect/>
          </a:stretch>
        </p:blipFill>
        <p:spPr>
          <a:xfrm>
            <a:off x="6337962" y="1918822"/>
            <a:ext cx="5523838" cy="3243580"/>
          </a:xfrm>
          <a:prstGeom prst="rect">
            <a:avLst/>
          </a:prstGeom>
        </p:spPr>
      </p:pic>
      <p:sp>
        <p:nvSpPr>
          <p:cNvPr id="9" name="TextBox 8">
            <a:extLst>
              <a:ext uri="{FF2B5EF4-FFF2-40B4-BE49-F238E27FC236}">
                <a16:creationId xmlns:a16="http://schemas.microsoft.com/office/drawing/2014/main" id="{07220F39-6056-0CF3-B143-52B4C794B77D}"/>
              </a:ext>
            </a:extLst>
          </p:cNvPr>
          <p:cNvSpPr txBox="1"/>
          <p:nvPr/>
        </p:nvSpPr>
        <p:spPr>
          <a:xfrm>
            <a:off x="237730" y="5271798"/>
            <a:ext cx="5858270" cy="646331"/>
          </a:xfrm>
          <a:prstGeom prst="rect">
            <a:avLst/>
          </a:prstGeom>
          <a:noFill/>
        </p:spPr>
        <p:txBody>
          <a:bodyPr wrap="square">
            <a:spAutoFit/>
          </a:bodyPr>
          <a:lstStyle/>
          <a:p>
            <a:pPr algn="ctr"/>
            <a:r>
              <a:rPr lang="en-US" sz="1800" dirty="0">
                <a:effectLst/>
                <a:latin typeface="Times New Roman" panose="02020603050405020304" pitchFamily="18" charset="0"/>
                <a:ea typeface="Times New Roman" panose="02020603050405020304" pitchFamily="18" charset="0"/>
              </a:rPr>
              <a:t>Fig. 11. Recommended recipes for customized nutritional values</a:t>
            </a:r>
            <a:endParaRPr lang="en-IN" sz="1600" dirty="0">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9BDEF5E2-82ED-247E-FF1E-21A315C4898E}"/>
              </a:ext>
            </a:extLst>
          </p:cNvPr>
          <p:cNvSpPr txBox="1"/>
          <p:nvPr/>
        </p:nvSpPr>
        <p:spPr>
          <a:xfrm>
            <a:off x="5945717" y="5271798"/>
            <a:ext cx="6100232" cy="923330"/>
          </a:xfrm>
          <a:prstGeom prst="rect">
            <a:avLst/>
          </a:prstGeom>
          <a:noFill/>
        </p:spPr>
        <p:txBody>
          <a:bodyPr wrap="square">
            <a:spAutoFit/>
          </a:bodyPr>
          <a:lstStyle/>
          <a:p>
            <a:pPr algn="ctr"/>
            <a:r>
              <a:rPr lang="en-US" sz="1800" dirty="0">
                <a:effectLst/>
                <a:latin typeface="Times New Roman" panose="02020603050405020304" pitchFamily="18" charset="0"/>
                <a:ea typeface="Times New Roman" panose="02020603050405020304" pitchFamily="18" charset="0"/>
              </a:rPr>
              <a:t>Fig. 12. Generated Workout Recommendations</a:t>
            </a:r>
            <a:endParaRPr lang="en-IN" sz="1600" dirty="0">
              <a:effectLst/>
              <a:latin typeface="Times New Roman" panose="02020603050405020304" pitchFamily="18" charset="0"/>
              <a:ea typeface="Times New Roman" panose="02020603050405020304" pitchFamily="18" charset="0"/>
            </a:endParaRPr>
          </a:p>
          <a:p>
            <a:br>
              <a:rPr lang="en-US" sz="1800" dirty="0">
                <a:effectLst/>
                <a:latin typeface="Times New Roman" panose="02020603050405020304" pitchFamily="18" charset="0"/>
                <a:ea typeface="Times New Roman" panose="02020603050405020304" pitchFamily="18" charset="0"/>
              </a:rPr>
            </a:br>
            <a:endParaRPr lang="en-IN" dirty="0"/>
          </a:p>
        </p:txBody>
      </p:sp>
    </p:spTree>
    <p:extLst>
      <p:ext uri="{BB962C8B-B14F-4D97-AF65-F5344CB8AC3E}">
        <p14:creationId xmlns:p14="http://schemas.microsoft.com/office/powerpoint/2010/main" val="2611231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389888" y="1120877"/>
            <a:ext cx="5038344" cy="1081549"/>
          </a:xfrm>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140542" y="2094270"/>
            <a:ext cx="5722374" cy="3539613"/>
          </a:xfrm>
        </p:spPr>
        <p:txBody>
          <a:bodyPr/>
          <a:lstStyle/>
          <a:p>
            <a:pPr marL="340614" indent="-285750">
              <a:buFont typeface="Arial" panose="020B0604020202020204" pitchFamily="34" charset="0"/>
              <a:buChar char="•"/>
            </a:pPr>
            <a:r>
              <a:rPr lang="en-US" dirty="0"/>
              <a:t>This presentation explores the Diet Recommendation System and its use of technology for optimizing health. We will delve into the benefits and challenges of this system, and its potential impact on public health.</a:t>
            </a:r>
          </a:p>
          <a:p>
            <a:pPr marL="340614" indent="-285750">
              <a:buFont typeface="Arial" panose="020B0604020202020204" pitchFamily="34" charset="0"/>
              <a:buChar char="•"/>
            </a:pPr>
            <a:r>
              <a:rPr lang="en-US" dirty="0"/>
              <a:t>Our Diet recommendation engine, using a content-based approach is an important tool for promoting healthy eating habits. This type of engine uses information about the nutritional content and ingredients of foods to make personalized recommendations to users. </a:t>
            </a:r>
          </a:p>
          <a:p>
            <a:pPr marL="340614" indent="-285750">
              <a:buFont typeface="Arial" panose="020B0604020202020204" pitchFamily="34" charset="0"/>
              <a:buChar char="•"/>
            </a:pPr>
            <a:r>
              <a:rPr lang="en-US" dirty="0"/>
              <a:t>This system uses information about the nutritional content and ingredients of foods to make personalized recommendations to users based on  individual's dietary restrictions and preferences</a:t>
            </a:r>
          </a:p>
          <a:p>
            <a:endParaRPr lang="en-US"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2</a:t>
            </a:fld>
            <a:endParaRPr lang="en-US" dirty="0"/>
          </a:p>
        </p:txBody>
      </p:sp>
      <p:pic>
        <p:nvPicPr>
          <p:cNvPr id="29" name="Picture Placeholder 28">
            <a:extLst>
              <a:ext uri="{FF2B5EF4-FFF2-40B4-BE49-F238E27FC236}">
                <a16:creationId xmlns:a16="http://schemas.microsoft.com/office/drawing/2014/main" id="{3C20B7A7-7DDA-8C13-1D58-F865CA2FFEBC}"/>
              </a:ext>
            </a:extLst>
          </p:cNvPr>
          <p:cNvPicPr>
            <a:picLocks noGrp="1" noChangeAspect="1"/>
          </p:cNvPicPr>
          <p:nvPr>
            <p:ph type="pic" sz="quarter" idx="13"/>
          </p:nvPr>
        </p:nvPicPr>
        <p:blipFill>
          <a:blip r:embed="rId2"/>
          <a:srcRect l="22059" r="22059"/>
          <a:stretch>
            <a:fillRect/>
          </a:stretch>
        </p:blipFill>
        <p:spPr/>
      </p:pic>
    </p:spTree>
    <p:extLst>
      <p:ext uri="{BB962C8B-B14F-4D97-AF65-F5344CB8AC3E}">
        <p14:creationId xmlns:p14="http://schemas.microsoft.com/office/powerpoint/2010/main" val="3780002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64987-4A57-2552-BE28-063D5D45569A}"/>
              </a:ext>
            </a:extLst>
          </p:cNvPr>
          <p:cNvSpPr>
            <a:spLocks noGrp="1"/>
          </p:cNvSpPr>
          <p:nvPr>
            <p:ph type="title"/>
          </p:nvPr>
        </p:nvSpPr>
        <p:spPr>
          <a:xfrm>
            <a:off x="685800" y="512064"/>
            <a:ext cx="10366248" cy="1014984"/>
          </a:xfrm>
        </p:spPr>
        <p:txBody>
          <a:bodyPr/>
          <a:lstStyle/>
          <a:p>
            <a:r>
              <a:rPr lang="en-IN" dirty="0"/>
              <a:t>Conclusion &amp; Future Scope</a:t>
            </a:r>
          </a:p>
        </p:txBody>
      </p:sp>
      <p:sp>
        <p:nvSpPr>
          <p:cNvPr id="3" name="Text Placeholder 2">
            <a:extLst>
              <a:ext uri="{FF2B5EF4-FFF2-40B4-BE49-F238E27FC236}">
                <a16:creationId xmlns:a16="http://schemas.microsoft.com/office/drawing/2014/main" id="{B70841DD-D96F-9CDC-FEB2-24E97B4C5B33}"/>
              </a:ext>
            </a:extLst>
          </p:cNvPr>
          <p:cNvSpPr>
            <a:spLocks noGrp="1"/>
          </p:cNvSpPr>
          <p:nvPr>
            <p:ph type="body" sz="quarter" idx="14"/>
          </p:nvPr>
        </p:nvSpPr>
        <p:spPr/>
        <p:txBody>
          <a:bodyPr/>
          <a:lstStyle/>
          <a:p>
            <a:r>
              <a:rPr lang="en-IN" dirty="0"/>
              <a:t>Conclusion</a:t>
            </a:r>
          </a:p>
        </p:txBody>
      </p:sp>
      <p:sp>
        <p:nvSpPr>
          <p:cNvPr id="4" name="Content Placeholder 3">
            <a:extLst>
              <a:ext uri="{FF2B5EF4-FFF2-40B4-BE49-F238E27FC236}">
                <a16:creationId xmlns:a16="http://schemas.microsoft.com/office/drawing/2014/main" id="{59D5475E-F672-C0ED-6212-E1B8A4451B74}"/>
              </a:ext>
            </a:extLst>
          </p:cNvPr>
          <p:cNvSpPr>
            <a:spLocks noGrp="1"/>
          </p:cNvSpPr>
          <p:nvPr>
            <p:ph sz="half" idx="2"/>
          </p:nvPr>
        </p:nvSpPr>
        <p:spPr/>
        <p:txBody>
          <a:bodyPr/>
          <a:lstStyle/>
          <a:p>
            <a:pPr algn="just"/>
            <a:r>
              <a:rPr lang="en-US" dirty="0"/>
              <a:t>The major project " Diet and Workout Recommendation System using Nearest Neighbors" represents a significant advancement in addressing the growing demand for personalized health and wellness solutions. By integrating </a:t>
            </a:r>
            <a:r>
              <a:rPr lang="en-US" dirty="0" err="1"/>
              <a:t>Streamlit</a:t>
            </a:r>
            <a:r>
              <a:rPr lang="en-US" dirty="0"/>
              <a:t> for the frontend user interface and the Nearest Neighbors machine learning algorithm, we have developed a system that offers tailored recommendations to individuals based on their unique needs and preferences. Our research and development efforts have highlighted the potential of machine learning algorithms in analyzing user data and generating personalized recommendations.</a:t>
            </a:r>
            <a:endParaRPr lang="en-IN" dirty="0"/>
          </a:p>
        </p:txBody>
      </p:sp>
      <p:sp>
        <p:nvSpPr>
          <p:cNvPr id="5" name="Text Placeholder 4">
            <a:extLst>
              <a:ext uri="{FF2B5EF4-FFF2-40B4-BE49-F238E27FC236}">
                <a16:creationId xmlns:a16="http://schemas.microsoft.com/office/drawing/2014/main" id="{C9C2A230-FD91-9286-4F98-F8D807202A6C}"/>
              </a:ext>
            </a:extLst>
          </p:cNvPr>
          <p:cNvSpPr>
            <a:spLocks noGrp="1"/>
          </p:cNvSpPr>
          <p:nvPr>
            <p:ph type="body" sz="quarter" idx="19"/>
          </p:nvPr>
        </p:nvSpPr>
        <p:spPr/>
        <p:txBody>
          <a:bodyPr/>
          <a:lstStyle/>
          <a:p>
            <a:r>
              <a:rPr lang="en-IN" dirty="0"/>
              <a:t>Future Scope</a:t>
            </a:r>
          </a:p>
        </p:txBody>
      </p:sp>
      <p:sp>
        <p:nvSpPr>
          <p:cNvPr id="6" name="Content Placeholder 5">
            <a:extLst>
              <a:ext uri="{FF2B5EF4-FFF2-40B4-BE49-F238E27FC236}">
                <a16:creationId xmlns:a16="http://schemas.microsoft.com/office/drawing/2014/main" id="{197AA9DA-22D4-D179-01FE-3800453E3B06}"/>
              </a:ext>
            </a:extLst>
          </p:cNvPr>
          <p:cNvSpPr>
            <a:spLocks noGrp="1"/>
          </p:cNvSpPr>
          <p:nvPr>
            <p:ph sz="half" idx="20"/>
          </p:nvPr>
        </p:nvSpPr>
        <p:spPr>
          <a:xfrm>
            <a:off x="6600154" y="2838616"/>
            <a:ext cx="4608576" cy="2743200"/>
          </a:xfrm>
        </p:spPr>
        <p:txBody>
          <a:bodyPr/>
          <a:lstStyle/>
          <a:p>
            <a:pPr algn="just"/>
            <a:r>
              <a:rPr lang="en-US" dirty="0"/>
              <a:t>The project's vision extends beyond its current implementation, encompassing various avenues for future enhancement. These include the integration of advanced machine learning techniques such as deep learning for more accurate predictions and personalized recommendations. The development of a mobile application will enhance accessibility and user engagement. Furthermore, collaboration with health professionals and fitness experts will ensure that the recommendations align with established guidelines and best practices. Continuous model training and updates will also be implemented to adapt to evolving user preferences and health trends. </a:t>
            </a:r>
            <a:endParaRPr lang="en-IN" dirty="0"/>
          </a:p>
        </p:txBody>
      </p:sp>
      <p:sp>
        <p:nvSpPr>
          <p:cNvPr id="7" name="Slide Number Placeholder 6">
            <a:extLst>
              <a:ext uri="{FF2B5EF4-FFF2-40B4-BE49-F238E27FC236}">
                <a16:creationId xmlns:a16="http://schemas.microsoft.com/office/drawing/2014/main" id="{5EB89C5E-E806-2419-FE07-6C60FEF64407}"/>
              </a:ext>
            </a:extLst>
          </p:cNvPr>
          <p:cNvSpPr>
            <a:spLocks noGrp="1"/>
          </p:cNvSpPr>
          <p:nvPr>
            <p:ph type="sldNum" sz="quarter" idx="12"/>
          </p:nvPr>
        </p:nvSpPr>
        <p:spPr/>
        <p:txBody>
          <a:bodyPr/>
          <a:lstStyle/>
          <a:p>
            <a:fld id="{8D0AFDD5-844D-364D-8AEC-50CF4D36D55D}" type="slidenum">
              <a:rPr lang="en-US" noProof="0" smtClean="0"/>
              <a:pPr/>
              <a:t>20</a:t>
            </a:fld>
            <a:endParaRPr lang="en-US" noProof="0"/>
          </a:p>
        </p:txBody>
      </p:sp>
      <p:sp>
        <p:nvSpPr>
          <p:cNvPr id="8" name="Footer Placeholder 7">
            <a:extLst>
              <a:ext uri="{FF2B5EF4-FFF2-40B4-BE49-F238E27FC236}">
                <a16:creationId xmlns:a16="http://schemas.microsoft.com/office/drawing/2014/main" id="{E6D39D62-4B00-1826-B5A8-227C8230A94A}"/>
              </a:ext>
            </a:extLst>
          </p:cNvPr>
          <p:cNvSpPr>
            <a:spLocks noGrp="1"/>
          </p:cNvSpPr>
          <p:nvPr>
            <p:ph type="ftr" sz="quarter" idx="11"/>
          </p:nvPr>
        </p:nvSpPr>
        <p:spPr/>
        <p:txBody>
          <a:bodyPr/>
          <a:lstStyle/>
          <a:p>
            <a:r>
              <a:rPr lang="en-US" dirty="0"/>
              <a:t>Diet and Workout Recommendation System</a:t>
            </a:r>
            <a:endParaRPr lang="en-US" noProof="0" dirty="0"/>
          </a:p>
        </p:txBody>
      </p:sp>
      <p:sp>
        <p:nvSpPr>
          <p:cNvPr id="9" name="Date Placeholder 8">
            <a:extLst>
              <a:ext uri="{FF2B5EF4-FFF2-40B4-BE49-F238E27FC236}">
                <a16:creationId xmlns:a16="http://schemas.microsoft.com/office/drawing/2014/main" id="{30240558-9702-EAD1-9492-7954AE194053}"/>
              </a:ext>
            </a:extLst>
          </p:cNvPr>
          <p:cNvSpPr>
            <a:spLocks noGrp="1"/>
          </p:cNvSpPr>
          <p:nvPr>
            <p:ph type="dt" sz="half" idx="10"/>
          </p:nvPr>
        </p:nvSpPr>
        <p:spPr/>
        <p:txBody>
          <a:bodyPr/>
          <a:lstStyle/>
          <a:p>
            <a:r>
              <a:rPr lang="en-US" noProof="0" dirty="0"/>
              <a:t>2024</a:t>
            </a:r>
          </a:p>
        </p:txBody>
      </p:sp>
    </p:spTree>
    <p:extLst>
      <p:ext uri="{BB962C8B-B14F-4D97-AF65-F5344CB8AC3E}">
        <p14:creationId xmlns:p14="http://schemas.microsoft.com/office/powerpoint/2010/main" val="3365747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50034-E27B-FD91-7062-5466EC3E01C0}"/>
              </a:ext>
            </a:extLst>
          </p:cNvPr>
          <p:cNvSpPr>
            <a:spLocks noGrp="1"/>
          </p:cNvSpPr>
          <p:nvPr>
            <p:ph type="title"/>
          </p:nvPr>
        </p:nvSpPr>
        <p:spPr/>
        <p:txBody>
          <a:bodyPr/>
          <a:lstStyle/>
          <a:p>
            <a:r>
              <a:rPr lang="en-IN" dirty="0"/>
              <a:t>References</a:t>
            </a:r>
          </a:p>
        </p:txBody>
      </p:sp>
      <p:sp>
        <p:nvSpPr>
          <p:cNvPr id="3" name="Text Placeholder 2">
            <a:extLst>
              <a:ext uri="{FF2B5EF4-FFF2-40B4-BE49-F238E27FC236}">
                <a16:creationId xmlns:a16="http://schemas.microsoft.com/office/drawing/2014/main" id="{98EE4FBD-E4BF-F4C8-6FAB-085EE7ED2ED0}"/>
              </a:ext>
            </a:extLst>
          </p:cNvPr>
          <p:cNvSpPr>
            <a:spLocks noGrp="1"/>
          </p:cNvSpPr>
          <p:nvPr>
            <p:ph type="body" sz="quarter" idx="14"/>
          </p:nvPr>
        </p:nvSpPr>
        <p:spPr/>
        <p:txBody>
          <a:bodyPr/>
          <a:lstStyle/>
          <a:p>
            <a:r>
              <a:rPr lang="en-IN" dirty="0"/>
              <a:t>     </a:t>
            </a:r>
          </a:p>
        </p:txBody>
      </p:sp>
      <p:sp>
        <p:nvSpPr>
          <p:cNvPr id="4" name="Content Placeholder 3">
            <a:extLst>
              <a:ext uri="{FF2B5EF4-FFF2-40B4-BE49-F238E27FC236}">
                <a16:creationId xmlns:a16="http://schemas.microsoft.com/office/drawing/2014/main" id="{F2EA6B31-119E-E7F7-851C-53407B9BE16F}"/>
              </a:ext>
            </a:extLst>
          </p:cNvPr>
          <p:cNvSpPr>
            <a:spLocks noGrp="1"/>
          </p:cNvSpPr>
          <p:nvPr>
            <p:ph sz="half" idx="2"/>
          </p:nvPr>
        </p:nvSpPr>
        <p:spPr>
          <a:xfrm>
            <a:off x="932688" y="2260600"/>
            <a:ext cx="4604512" cy="3468868"/>
          </a:xfrm>
        </p:spPr>
        <p:txBody>
          <a:bodyPr/>
          <a:lstStyle/>
          <a:p>
            <a:pPr marL="342900" marR="229235" lvl="0" indent="-342900" algn="just">
              <a:lnSpc>
                <a:spcPct val="150000"/>
              </a:lnSpc>
              <a:spcAft>
                <a:spcPts val="0"/>
              </a:spcAft>
              <a:buSzPts val="1200"/>
              <a:buFont typeface="Arial" panose="020B0604020202020204" pitchFamily="34" charset="0"/>
              <a:buChar char="•"/>
              <a:tabLst>
                <a:tab pos="622935" algn="l"/>
              </a:tabLst>
            </a:pPr>
            <a:r>
              <a:rPr lang="en-US" sz="900" dirty="0" err="1"/>
              <a:t>Subramaniyaswamy</a:t>
            </a:r>
            <a:r>
              <a:rPr lang="en-US" sz="900" dirty="0"/>
              <a:t>, V.., </a:t>
            </a:r>
            <a:r>
              <a:rPr lang="en-US" sz="900" dirty="0" err="1"/>
              <a:t>Manogaran</a:t>
            </a:r>
            <a:r>
              <a:rPr lang="en-US" sz="900" dirty="0"/>
              <a:t>, Gunasekaran., Logesh, R.., Vijayakumar, V.., </a:t>
            </a:r>
            <a:r>
              <a:rPr lang="en-US" sz="900" dirty="0" err="1"/>
              <a:t>Chilamkurti</a:t>
            </a:r>
            <a:r>
              <a:rPr lang="en-US" sz="900" dirty="0"/>
              <a:t>, N.., Malathi, D.., &amp; </a:t>
            </a:r>
            <a:r>
              <a:rPr lang="en-US" sz="900" dirty="0" err="1"/>
              <a:t>Senthilselvan</a:t>
            </a:r>
            <a:r>
              <a:rPr lang="en-US" sz="900" dirty="0"/>
              <a:t>, N.. (2018). An ontology-driven personalized food recommendation in IoT-based healthcare system. The Journal of Supercomputing , 75 , 3184 - 3216 . </a:t>
            </a:r>
            <a:r>
              <a:rPr lang="en-US" sz="900" dirty="0">
                <a:hlinkClick r:id="rId2">
                  <a:extLst>
                    <a:ext uri="{A12FA001-AC4F-418D-AE19-62706E023703}">
                      <ahyp:hlinkClr xmlns:ahyp="http://schemas.microsoft.com/office/drawing/2018/hyperlinkcolor" val="tx"/>
                    </a:ext>
                  </a:extLst>
                </a:hlinkClick>
              </a:rPr>
              <a:t>http://doi.org/10.1007/s11227-018-2331-8</a:t>
            </a:r>
            <a:r>
              <a:rPr lang="en-US" sz="900" dirty="0"/>
              <a:t> </a:t>
            </a:r>
            <a:endParaRPr lang="en-IN" sz="900" dirty="0"/>
          </a:p>
          <a:p>
            <a:pPr marL="342900" marR="229235" lvl="0" indent="-342900" algn="just">
              <a:lnSpc>
                <a:spcPct val="150000"/>
              </a:lnSpc>
              <a:spcAft>
                <a:spcPts val="0"/>
              </a:spcAft>
              <a:buSzPts val="1200"/>
              <a:buFont typeface="Arial" panose="020B0604020202020204" pitchFamily="34" charset="0"/>
              <a:buChar char="•"/>
              <a:tabLst>
                <a:tab pos="622935" algn="l"/>
              </a:tabLst>
            </a:pPr>
            <a:r>
              <a:rPr lang="en-US" sz="900" dirty="0" err="1"/>
              <a:t>Raggatt</a:t>
            </a:r>
            <a:r>
              <a:rPr lang="en-US" sz="900" dirty="0"/>
              <a:t>, Michelle., Wright, C.., </a:t>
            </a:r>
            <a:r>
              <a:rPr lang="en-US" sz="900" dirty="0" err="1"/>
              <a:t>Carrotte</a:t>
            </a:r>
            <a:r>
              <a:rPr lang="en-US" sz="900" dirty="0"/>
              <a:t>, E.., Jenkinson, R.., Mulgrew, K.., Prichard, I.., &amp; Lim, M.. (2018). “I aspire to look and feel healthy like the posts convey”: engagement with fitness inspiration on social media and perceptions of its influence on health and wellbeing. BMC Public Health , 18 . </a:t>
            </a:r>
            <a:r>
              <a:rPr lang="en-US" sz="900" dirty="0">
                <a:hlinkClick r:id="rId3">
                  <a:extLst>
                    <a:ext uri="{A12FA001-AC4F-418D-AE19-62706E023703}">
                      <ahyp:hlinkClr xmlns:ahyp="http://schemas.microsoft.com/office/drawing/2018/hyperlinkcolor" val="tx"/>
                    </a:ext>
                  </a:extLst>
                </a:hlinkClick>
              </a:rPr>
              <a:t>http://doi.org/10.1186/s12889-018-5930-7</a:t>
            </a:r>
            <a:endParaRPr lang="en-IN" sz="900" dirty="0"/>
          </a:p>
          <a:p>
            <a:pPr marL="342900" marR="229235" lvl="0" indent="-342900" algn="just">
              <a:lnSpc>
                <a:spcPct val="150000"/>
              </a:lnSpc>
              <a:spcAft>
                <a:spcPts val="0"/>
              </a:spcAft>
              <a:buSzPts val="1200"/>
              <a:buFont typeface="Arial" panose="020B0604020202020204" pitchFamily="34" charset="0"/>
              <a:buChar char="•"/>
              <a:tabLst>
                <a:tab pos="622935" algn="l"/>
              </a:tabLst>
            </a:pPr>
            <a:r>
              <a:rPr lang="en-US" sz="900" dirty="0"/>
              <a:t>Burke, L.., Castell, L.., Casa, D.., Close, G.., Costa, R.., </a:t>
            </a:r>
            <a:r>
              <a:rPr lang="en-US" sz="900" dirty="0" err="1"/>
              <a:t>Desbrow</a:t>
            </a:r>
            <a:r>
              <a:rPr lang="en-US" sz="900" dirty="0"/>
              <a:t>, B.., </a:t>
            </a:r>
            <a:r>
              <a:rPr lang="en-US" sz="900" dirty="0" err="1"/>
              <a:t>Halson</a:t>
            </a:r>
            <a:r>
              <a:rPr lang="en-US" sz="900" dirty="0"/>
              <a:t>, S.., Lis, D.., </a:t>
            </a:r>
            <a:r>
              <a:rPr lang="en-US" sz="900" dirty="0" err="1"/>
              <a:t>Melin</a:t>
            </a:r>
            <a:r>
              <a:rPr lang="en-US" sz="900" dirty="0"/>
              <a:t>, A.., Peeling, P.., Saunders, P.., Slater, G.., </a:t>
            </a:r>
            <a:r>
              <a:rPr lang="en-US" sz="900" dirty="0" err="1"/>
              <a:t>Sygo</a:t>
            </a:r>
            <a:r>
              <a:rPr lang="en-US" sz="900" dirty="0"/>
              <a:t>, J.., </a:t>
            </a:r>
            <a:r>
              <a:rPr lang="en-US" sz="900" dirty="0" err="1"/>
              <a:t>Witard</a:t>
            </a:r>
            <a:r>
              <a:rPr lang="en-US" sz="900" dirty="0"/>
              <a:t>, O.., </a:t>
            </a:r>
            <a:r>
              <a:rPr lang="en-US" sz="900" dirty="0" err="1"/>
              <a:t>Bermon</a:t>
            </a:r>
            <a:r>
              <a:rPr lang="en-US" sz="900" dirty="0"/>
              <a:t>, S.., &amp; Stellingwerff, T.. (2019). International Association of Athletics Federations Consensus Statement 2019: Nutrition for Athletics.. International journal of sport nutrition and exercise metabolism , 29 2 , 73-84 . </a:t>
            </a:r>
            <a:r>
              <a:rPr lang="en-US" sz="900" dirty="0">
                <a:hlinkClick r:id="rId4">
                  <a:extLst>
                    <a:ext uri="{A12FA001-AC4F-418D-AE19-62706E023703}">
                      <ahyp:hlinkClr xmlns:ahyp="http://schemas.microsoft.com/office/drawing/2018/hyperlinkcolor" val="tx"/>
                    </a:ext>
                  </a:extLst>
                </a:hlinkClick>
              </a:rPr>
              <a:t>http://doi.org/10.1123/ijsnem.2019-0065</a:t>
            </a:r>
            <a:endParaRPr lang="en-IN" sz="900" dirty="0"/>
          </a:p>
          <a:p>
            <a:pPr marL="342900" marR="229235" lvl="0" indent="-342900" algn="just">
              <a:lnSpc>
                <a:spcPct val="150000"/>
              </a:lnSpc>
              <a:spcAft>
                <a:spcPts val="0"/>
              </a:spcAft>
              <a:buSzPts val="1200"/>
              <a:buFont typeface="Arial" panose="020B0604020202020204" pitchFamily="34" charset="0"/>
              <a:buChar char="•"/>
              <a:tabLst>
                <a:tab pos="622935" algn="l"/>
              </a:tabLst>
            </a:pPr>
            <a:r>
              <a:rPr lang="en-US" sz="900" dirty="0" err="1"/>
              <a:t>Grgic</a:t>
            </a:r>
            <a:r>
              <a:rPr lang="en-US" sz="900" dirty="0"/>
              <a:t> J, </a:t>
            </a:r>
            <a:r>
              <a:rPr lang="en-US" sz="900" dirty="0" err="1"/>
              <a:t>Grgic</a:t>
            </a:r>
            <a:r>
              <a:rPr lang="en-US" sz="900" dirty="0"/>
              <a:t> I, Del </a:t>
            </a:r>
            <a:r>
              <a:rPr lang="en-US" sz="900" dirty="0" err="1"/>
              <a:t>Coso</a:t>
            </a:r>
            <a:r>
              <a:rPr lang="en-US" sz="900" dirty="0"/>
              <a:t> J, Schoenfeld BJ, </a:t>
            </a:r>
            <a:r>
              <a:rPr lang="en-US" sz="900" dirty="0" err="1"/>
              <a:t>Pedisic</a:t>
            </a:r>
            <a:r>
              <a:rPr lang="en-US" sz="900" dirty="0"/>
              <a:t> Z. Effects of sodium bicarbonate supplementation on exercise performance: an umbrella review. J Int Soc Sports </a:t>
            </a:r>
            <a:r>
              <a:rPr lang="en-US" sz="900" dirty="0" err="1"/>
              <a:t>Nutr</a:t>
            </a:r>
            <a:r>
              <a:rPr lang="en-US" sz="900" dirty="0"/>
              <a:t>. 2021 Nov 18;18(1):71. </a:t>
            </a:r>
            <a:r>
              <a:rPr lang="en-US" sz="900" dirty="0" err="1"/>
              <a:t>doi</a:t>
            </a:r>
            <a:r>
              <a:rPr lang="en-US" sz="900" dirty="0"/>
              <a:t>: 10.1186/s12970- 021-00469-7. PMID: 34794476; PMCID: PMC8600864</a:t>
            </a:r>
            <a:endParaRPr lang="en-IN" sz="900" dirty="0"/>
          </a:p>
        </p:txBody>
      </p:sp>
      <p:sp>
        <p:nvSpPr>
          <p:cNvPr id="5" name="Text Placeholder 4">
            <a:extLst>
              <a:ext uri="{FF2B5EF4-FFF2-40B4-BE49-F238E27FC236}">
                <a16:creationId xmlns:a16="http://schemas.microsoft.com/office/drawing/2014/main" id="{34074F9B-B267-77AD-ACAE-10E2E4E908EE}"/>
              </a:ext>
            </a:extLst>
          </p:cNvPr>
          <p:cNvSpPr>
            <a:spLocks noGrp="1"/>
          </p:cNvSpPr>
          <p:nvPr>
            <p:ph type="body" sz="quarter" idx="19"/>
          </p:nvPr>
        </p:nvSpPr>
        <p:spPr/>
        <p:txBody>
          <a:bodyPr/>
          <a:lstStyle/>
          <a:p>
            <a:r>
              <a:rPr lang="en-IN" dirty="0"/>
              <a:t>               </a:t>
            </a:r>
          </a:p>
        </p:txBody>
      </p:sp>
      <p:sp>
        <p:nvSpPr>
          <p:cNvPr id="6" name="Content Placeholder 5">
            <a:extLst>
              <a:ext uri="{FF2B5EF4-FFF2-40B4-BE49-F238E27FC236}">
                <a16:creationId xmlns:a16="http://schemas.microsoft.com/office/drawing/2014/main" id="{33068841-EC34-7810-133B-06B594E298EB}"/>
              </a:ext>
            </a:extLst>
          </p:cNvPr>
          <p:cNvSpPr>
            <a:spLocks noGrp="1"/>
          </p:cNvSpPr>
          <p:nvPr>
            <p:ph sz="half" idx="20"/>
          </p:nvPr>
        </p:nvSpPr>
        <p:spPr>
          <a:xfrm>
            <a:off x="6600154" y="2260600"/>
            <a:ext cx="4659158" cy="3468868"/>
          </a:xfrm>
        </p:spPr>
        <p:txBody>
          <a:bodyPr/>
          <a:lstStyle/>
          <a:p>
            <a:pPr marL="342900" marR="229235" indent="-342900" algn="just">
              <a:lnSpc>
                <a:spcPct val="150000"/>
              </a:lnSpc>
              <a:buSzPts val="1200"/>
              <a:buFont typeface="Arial" panose="020B0604020202020204" pitchFamily="34" charset="0"/>
              <a:buChar char="•"/>
              <a:tabLst>
                <a:tab pos="622935" algn="l"/>
              </a:tabLst>
            </a:pPr>
            <a:r>
              <a:rPr lang="en-US" sz="900" dirty="0"/>
              <a:t>Schmitz KH, Troxel AB, Dean LT, </a:t>
            </a:r>
            <a:r>
              <a:rPr lang="en-US" sz="900" dirty="0" err="1"/>
              <a:t>DeMichele</a:t>
            </a:r>
            <a:r>
              <a:rPr lang="en-US" sz="900" dirty="0"/>
              <a:t> A, Brown JC, Sturgeon K, Zhang Z, </a:t>
            </a:r>
            <a:r>
              <a:rPr lang="en-US" sz="900" dirty="0" err="1"/>
              <a:t>Evangelisti</a:t>
            </a:r>
            <a:r>
              <a:rPr lang="en-US" sz="900" dirty="0"/>
              <a:t> M, Spinelli B, </a:t>
            </a:r>
            <a:r>
              <a:rPr lang="en-US" sz="900" dirty="0" err="1"/>
              <a:t>Kallan</a:t>
            </a:r>
            <a:r>
              <a:rPr lang="en-US" sz="900" dirty="0"/>
              <a:t> MJ, Denlinger C, Cheville A, </a:t>
            </a:r>
            <a:r>
              <a:rPr lang="en-US" sz="900" dirty="0" err="1"/>
              <a:t>Winkels</a:t>
            </a:r>
            <a:r>
              <a:rPr lang="en-US" sz="900" dirty="0"/>
              <a:t> RM, Chodosh L, </a:t>
            </a:r>
            <a:r>
              <a:rPr lang="en-US" sz="900" dirty="0" err="1"/>
              <a:t>Sarwer</a:t>
            </a:r>
            <a:r>
              <a:rPr lang="en-US" sz="900" dirty="0"/>
              <a:t> DB. Effect of Home-Based Exercise and Weight Loss Programs on Breast Cancer-Related Lymphedema Outcomes Among Overweight Breast Cancer Survivors: The WISER Survivor Randomized Clinical Trial. JAMA Oncol. 2019 Nov 1;5(11):1605- 1613. </a:t>
            </a:r>
            <a:r>
              <a:rPr lang="en-US" sz="900" dirty="0" err="1"/>
              <a:t>doi</a:t>
            </a:r>
            <a:r>
              <a:rPr lang="en-US" sz="900" dirty="0"/>
              <a:t>: 10.1001/jamaoncol.2019.2109. PMID: 31415063; PMCID: PMC6696732.  </a:t>
            </a:r>
            <a:endParaRPr lang="en-IN" sz="900" dirty="0"/>
          </a:p>
          <a:p>
            <a:pPr marL="342900" marR="229235" indent="-342900" algn="just">
              <a:lnSpc>
                <a:spcPct val="150000"/>
              </a:lnSpc>
              <a:buSzPts val="1200"/>
              <a:buFont typeface="Arial" panose="020B0604020202020204" pitchFamily="34" charset="0"/>
              <a:buChar char="•"/>
              <a:tabLst>
                <a:tab pos="622935" algn="l"/>
              </a:tabLst>
            </a:pPr>
            <a:r>
              <a:rPr lang="en-US" sz="900" dirty="0" err="1"/>
              <a:t>Doppala</a:t>
            </a:r>
            <a:r>
              <a:rPr lang="en-US" sz="900" dirty="0"/>
              <a:t> BP, Naga Mallik Raj S, Stephen Neal Joshua E, </a:t>
            </a:r>
            <a:r>
              <a:rPr lang="en-US" sz="900" dirty="0" err="1"/>
              <a:t>Thirupathi</a:t>
            </a:r>
            <a:r>
              <a:rPr lang="en-US" sz="900" dirty="0"/>
              <a:t> Rao N (2021) Automatic determination of harassment in social network using machine learning. </a:t>
            </a:r>
            <a:r>
              <a:rPr lang="en-US" sz="900" dirty="0">
                <a:hlinkClick r:id="rId5">
                  <a:extLst>
                    <a:ext uri="{A12FA001-AC4F-418D-AE19-62706E023703}">
                      <ahyp:hlinkClr xmlns:ahyp="http://schemas.microsoft.com/office/drawing/2018/hyperlinkcolor" val="tx"/>
                    </a:ext>
                  </a:extLst>
                </a:hlinkClick>
              </a:rPr>
              <a:t>https://doi.org/10.1007/978-981-16-1773-7 20</a:t>
            </a:r>
            <a:endParaRPr lang="en-IN" sz="900" dirty="0"/>
          </a:p>
          <a:p>
            <a:pPr marL="342900" marR="229235" indent="-342900" algn="just">
              <a:lnSpc>
                <a:spcPct val="150000"/>
              </a:lnSpc>
              <a:buSzPts val="1200"/>
              <a:buFont typeface="Arial" panose="020B0604020202020204" pitchFamily="34" charset="0"/>
              <a:buChar char="•"/>
              <a:tabLst>
                <a:tab pos="622935" algn="l"/>
              </a:tabLst>
            </a:pPr>
            <a:r>
              <a:rPr lang="en-US" sz="900" dirty="0" err="1"/>
              <a:t>NagaMallik</a:t>
            </a:r>
            <a:r>
              <a:rPr lang="en-US" sz="900" dirty="0"/>
              <a:t> Raj, S., </a:t>
            </a:r>
            <a:r>
              <a:rPr lang="en-US" sz="900" dirty="0" err="1"/>
              <a:t>Neeraja</a:t>
            </a:r>
            <a:r>
              <a:rPr lang="en-US" sz="900" dirty="0"/>
              <a:t>, S., </a:t>
            </a:r>
            <a:r>
              <a:rPr lang="en-US" sz="900" dirty="0" err="1"/>
              <a:t>Thirupathi</a:t>
            </a:r>
            <a:r>
              <a:rPr lang="en-US" sz="900" dirty="0"/>
              <a:t> Rao, N., Bhattacharyya, D. (2023). Multitask Deep Learning Model for Diagnosis and Prognosis of the COVID-19 Using Threshold-Based Segmentation with U-NET and </a:t>
            </a:r>
            <a:r>
              <a:rPr lang="en-US" sz="900" dirty="0" err="1"/>
              <a:t>SegNet</a:t>
            </a:r>
            <a:r>
              <a:rPr lang="en-US" sz="900" dirty="0"/>
              <a:t> Classifiers. In: Sisodia, D.S., Garg, L., </a:t>
            </a:r>
            <a:r>
              <a:rPr lang="en-US" sz="900" dirty="0" err="1"/>
              <a:t>Pachori</a:t>
            </a:r>
            <a:r>
              <a:rPr lang="en-US" sz="900" dirty="0"/>
              <a:t>, R.B. Tanveer, M. (eds) Machine Intelligence Techniques for Data Analysis and Signal Processing. Lecture Notes in </a:t>
            </a:r>
            <a:r>
              <a:rPr lang="en-US" sz="900" dirty="0" err="1"/>
              <a:t>Electricall</a:t>
            </a:r>
            <a:r>
              <a:rPr lang="en-US" sz="900" dirty="0"/>
              <a:t> Engineering, vol 997. Springer, Singapore. https://doi.org/10.1007/978-981-99-0085-5 19</a:t>
            </a:r>
            <a:endParaRPr lang="en-IN" sz="900" dirty="0"/>
          </a:p>
          <a:p>
            <a:endParaRPr lang="en-IN" dirty="0"/>
          </a:p>
        </p:txBody>
      </p:sp>
      <p:sp>
        <p:nvSpPr>
          <p:cNvPr id="7" name="Slide Number Placeholder 6">
            <a:extLst>
              <a:ext uri="{FF2B5EF4-FFF2-40B4-BE49-F238E27FC236}">
                <a16:creationId xmlns:a16="http://schemas.microsoft.com/office/drawing/2014/main" id="{8A246E8C-CEEA-A166-4963-FB9321E50D1B}"/>
              </a:ext>
            </a:extLst>
          </p:cNvPr>
          <p:cNvSpPr>
            <a:spLocks noGrp="1"/>
          </p:cNvSpPr>
          <p:nvPr>
            <p:ph type="sldNum" sz="quarter" idx="12"/>
          </p:nvPr>
        </p:nvSpPr>
        <p:spPr/>
        <p:txBody>
          <a:bodyPr/>
          <a:lstStyle/>
          <a:p>
            <a:fld id="{8D0AFDD5-844D-364D-8AEC-50CF4D36D55D}" type="slidenum">
              <a:rPr lang="en-US" noProof="0" smtClean="0"/>
              <a:pPr/>
              <a:t>21</a:t>
            </a:fld>
            <a:endParaRPr lang="en-US" noProof="0"/>
          </a:p>
        </p:txBody>
      </p:sp>
      <p:sp>
        <p:nvSpPr>
          <p:cNvPr id="8" name="Footer Placeholder 7">
            <a:extLst>
              <a:ext uri="{FF2B5EF4-FFF2-40B4-BE49-F238E27FC236}">
                <a16:creationId xmlns:a16="http://schemas.microsoft.com/office/drawing/2014/main" id="{5ED741D0-F45C-8C4B-A431-86CC8BE2C726}"/>
              </a:ext>
            </a:extLst>
          </p:cNvPr>
          <p:cNvSpPr>
            <a:spLocks noGrp="1"/>
          </p:cNvSpPr>
          <p:nvPr>
            <p:ph type="ftr" sz="quarter" idx="11"/>
          </p:nvPr>
        </p:nvSpPr>
        <p:spPr/>
        <p:txBody>
          <a:bodyPr/>
          <a:lstStyle/>
          <a:p>
            <a:r>
              <a:rPr lang="en-US" dirty="0"/>
              <a:t>Diet and Workout Recommendation System</a:t>
            </a:r>
            <a:endParaRPr lang="en-US" noProof="0" dirty="0"/>
          </a:p>
        </p:txBody>
      </p:sp>
      <p:sp>
        <p:nvSpPr>
          <p:cNvPr id="9" name="Date Placeholder 8">
            <a:extLst>
              <a:ext uri="{FF2B5EF4-FFF2-40B4-BE49-F238E27FC236}">
                <a16:creationId xmlns:a16="http://schemas.microsoft.com/office/drawing/2014/main" id="{240CBCB3-2232-9B7F-DA43-84342A468CCD}"/>
              </a:ext>
            </a:extLst>
          </p:cNvPr>
          <p:cNvSpPr>
            <a:spLocks noGrp="1"/>
          </p:cNvSpPr>
          <p:nvPr>
            <p:ph type="dt" sz="half" idx="10"/>
          </p:nvPr>
        </p:nvSpPr>
        <p:spPr/>
        <p:txBody>
          <a:bodyPr/>
          <a:lstStyle/>
          <a:p>
            <a:r>
              <a:rPr lang="en-US" noProof="0" dirty="0"/>
              <a:t>2024</a:t>
            </a:r>
          </a:p>
        </p:txBody>
      </p:sp>
    </p:spTree>
    <p:extLst>
      <p:ext uri="{BB962C8B-B14F-4D97-AF65-F5344CB8AC3E}">
        <p14:creationId xmlns:p14="http://schemas.microsoft.com/office/powerpoint/2010/main" val="3164635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D8BFF33-69D7-E993-803C-3D3E60463C96}"/>
              </a:ext>
            </a:extLst>
          </p:cNvPr>
          <p:cNvSpPr>
            <a:spLocks noGrp="1"/>
          </p:cNvSpPr>
          <p:nvPr>
            <p:ph type="subTitle" idx="1"/>
          </p:nvPr>
        </p:nvSpPr>
        <p:spPr>
          <a:xfrm>
            <a:off x="1112510" y="1948069"/>
            <a:ext cx="5176972" cy="2476445"/>
          </a:xfrm>
        </p:spPr>
        <p:txBody>
          <a:bodyPr/>
          <a:lstStyle/>
          <a:p>
            <a:r>
              <a:rPr lang="en-US" sz="2400" dirty="0" err="1">
                <a:latin typeface="+mj-lt"/>
              </a:rPr>
              <a:t>Y.S.S.S.R.Prabhakar</a:t>
            </a:r>
            <a:r>
              <a:rPr lang="en-US" sz="2400" dirty="0">
                <a:latin typeface="+mj-lt"/>
              </a:rPr>
              <a:t>    20L31A05P4</a:t>
            </a:r>
          </a:p>
          <a:p>
            <a:r>
              <a:rPr lang="en-US" sz="2400" dirty="0" err="1">
                <a:latin typeface="+mj-lt"/>
              </a:rPr>
              <a:t>T.Sai</a:t>
            </a:r>
            <a:r>
              <a:rPr lang="en-US" sz="2400" dirty="0">
                <a:latin typeface="+mj-lt"/>
              </a:rPr>
              <a:t> Manohar             20L31A05N2</a:t>
            </a:r>
          </a:p>
          <a:p>
            <a:r>
              <a:rPr lang="en-US" sz="2400" dirty="0" err="1">
                <a:latin typeface="+mj-lt"/>
              </a:rPr>
              <a:t>T.Prem</a:t>
            </a:r>
            <a:r>
              <a:rPr lang="en-US" sz="2400" dirty="0">
                <a:latin typeface="+mj-lt"/>
              </a:rPr>
              <a:t> Kumar Naidu  20L31A05N0</a:t>
            </a:r>
          </a:p>
          <a:p>
            <a:r>
              <a:rPr lang="en-US" sz="2400" dirty="0" err="1">
                <a:latin typeface="+mj-lt"/>
              </a:rPr>
              <a:t>P.Keerthi</a:t>
            </a:r>
            <a:r>
              <a:rPr lang="en-US" sz="2400" dirty="0">
                <a:latin typeface="+mj-lt"/>
              </a:rPr>
              <a:t> Priya             20L31A05P7</a:t>
            </a:r>
          </a:p>
          <a:p>
            <a:r>
              <a:rPr lang="en-US" sz="2400" dirty="0" err="1">
                <a:latin typeface="+mj-lt"/>
              </a:rPr>
              <a:t>R.Tejaswini</a:t>
            </a:r>
            <a:r>
              <a:rPr lang="en-US" sz="2400" dirty="0">
                <a:latin typeface="+mj-lt"/>
              </a:rPr>
              <a:t>                   20L31A05K3</a:t>
            </a:r>
          </a:p>
          <a:p>
            <a:endParaRPr lang="en-IN" sz="2000" dirty="0">
              <a:latin typeface="+mj-lt"/>
            </a:endParaRPr>
          </a:p>
        </p:txBody>
      </p:sp>
      <p:pic>
        <p:nvPicPr>
          <p:cNvPr id="6" name="Picture Placeholder 5">
            <a:extLst>
              <a:ext uri="{FF2B5EF4-FFF2-40B4-BE49-F238E27FC236}">
                <a16:creationId xmlns:a16="http://schemas.microsoft.com/office/drawing/2014/main" id="{6DE71B75-E2AB-5EAB-CC2F-78768BE60A99}"/>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l="15986" r="15986"/>
          <a:stretch>
            <a:fillRect/>
          </a:stretch>
        </p:blipFill>
        <p:spPr>
          <a:xfrm>
            <a:off x="6443482" y="812292"/>
            <a:ext cx="4636008" cy="4928616"/>
          </a:xfrm>
        </p:spPr>
      </p:pic>
    </p:spTree>
    <p:extLst>
      <p:ext uri="{BB962C8B-B14F-4D97-AF65-F5344CB8AC3E}">
        <p14:creationId xmlns:p14="http://schemas.microsoft.com/office/powerpoint/2010/main" val="1726702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027C6-597F-3F18-3A76-627AF08511F7}"/>
              </a:ext>
            </a:extLst>
          </p:cNvPr>
          <p:cNvSpPr>
            <a:spLocks noGrp="1"/>
          </p:cNvSpPr>
          <p:nvPr>
            <p:ph type="title"/>
          </p:nvPr>
        </p:nvSpPr>
        <p:spPr>
          <a:xfrm>
            <a:off x="1139951" y="512064"/>
            <a:ext cx="10698087" cy="1014984"/>
          </a:xfrm>
        </p:spPr>
        <p:txBody>
          <a:bodyPr/>
          <a:lstStyle/>
          <a:p>
            <a:pPr algn="l"/>
            <a:r>
              <a:rPr lang="en-IN" sz="4000" dirty="0"/>
              <a:t>Factors Affecting Diet Recommendation</a:t>
            </a:r>
          </a:p>
        </p:txBody>
      </p:sp>
      <p:sp>
        <p:nvSpPr>
          <p:cNvPr id="3" name="Text Placeholder 2">
            <a:extLst>
              <a:ext uri="{FF2B5EF4-FFF2-40B4-BE49-F238E27FC236}">
                <a16:creationId xmlns:a16="http://schemas.microsoft.com/office/drawing/2014/main" id="{F598D493-532D-CC57-F71C-2186A108FF3E}"/>
              </a:ext>
            </a:extLst>
          </p:cNvPr>
          <p:cNvSpPr>
            <a:spLocks noGrp="1"/>
          </p:cNvSpPr>
          <p:nvPr>
            <p:ph type="body" sz="quarter" idx="13"/>
          </p:nvPr>
        </p:nvSpPr>
        <p:spPr>
          <a:xfrm>
            <a:off x="525900" y="1940003"/>
            <a:ext cx="2528887" cy="2528887"/>
          </a:xfrm>
          <a:solidFill>
            <a:srgbClr val="F4EBE8"/>
          </a:solidFill>
        </p:spPr>
        <p:txBody>
          <a:bodyPr/>
          <a:lstStyle/>
          <a:p>
            <a:r>
              <a:rPr lang="en-IN" dirty="0"/>
              <a:t>Age and Gender of the Individual</a:t>
            </a:r>
          </a:p>
          <a:p>
            <a:endParaRPr lang="en-IN" dirty="0"/>
          </a:p>
        </p:txBody>
      </p:sp>
      <p:sp>
        <p:nvSpPr>
          <p:cNvPr id="4" name="Text Placeholder 3">
            <a:extLst>
              <a:ext uri="{FF2B5EF4-FFF2-40B4-BE49-F238E27FC236}">
                <a16:creationId xmlns:a16="http://schemas.microsoft.com/office/drawing/2014/main" id="{42F8BCDB-EAD0-9AF6-1063-FBEB98B48ED8}"/>
              </a:ext>
            </a:extLst>
          </p:cNvPr>
          <p:cNvSpPr>
            <a:spLocks noGrp="1"/>
          </p:cNvSpPr>
          <p:nvPr>
            <p:ph type="body" sz="quarter" idx="15"/>
          </p:nvPr>
        </p:nvSpPr>
        <p:spPr>
          <a:xfrm>
            <a:off x="4921866" y="1940002"/>
            <a:ext cx="2528887" cy="2528887"/>
          </a:xfrm>
        </p:spPr>
        <p:txBody>
          <a:bodyPr/>
          <a:lstStyle/>
          <a:p>
            <a:r>
              <a:rPr lang="en-IN" dirty="0"/>
              <a:t>Nutritional Values in the Food Items included</a:t>
            </a:r>
          </a:p>
          <a:p>
            <a:endParaRPr lang="en-IN" dirty="0"/>
          </a:p>
        </p:txBody>
      </p:sp>
      <p:sp>
        <p:nvSpPr>
          <p:cNvPr id="5" name="Text Placeholder 4">
            <a:extLst>
              <a:ext uri="{FF2B5EF4-FFF2-40B4-BE49-F238E27FC236}">
                <a16:creationId xmlns:a16="http://schemas.microsoft.com/office/drawing/2014/main" id="{28F0EE6C-E37E-7F5F-15C0-D2F72C56D50C}"/>
              </a:ext>
            </a:extLst>
          </p:cNvPr>
          <p:cNvSpPr>
            <a:spLocks noGrp="1"/>
          </p:cNvSpPr>
          <p:nvPr>
            <p:ph type="body" sz="quarter" idx="17"/>
          </p:nvPr>
        </p:nvSpPr>
        <p:spPr>
          <a:xfrm>
            <a:off x="9235537" y="1940001"/>
            <a:ext cx="2528887" cy="2528887"/>
          </a:xfrm>
        </p:spPr>
        <p:txBody>
          <a:bodyPr/>
          <a:lstStyle/>
          <a:p>
            <a:r>
              <a:rPr lang="en-IN" dirty="0"/>
              <a:t>Activity of the Person and Meals per Day </a:t>
            </a:r>
          </a:p>
          <a:p>
            <a:endParaRPr lang="en-IN" dirty="0"/>
          </a:p>
        </p:txBody>
      </p:sp>
      <p:sp>
        <p:nvSpPr>
          <p:cNvPr id="6" name="Text Placeholder 5">
            <a:extLst>
              <a:ext uri="{FF2B5EF4-FFF2-40B4-BE49-F238E27FC236}">
                <a16:creationId xmlns:a16="http://schemas.microsoft.com/office/drawing/2014/main" id="{D16F7A56-D1AD-224D-33C7-4DA2AEA75756}"/>
              </a:ext>
            </a:extLst>
          </p:cNvPr>
          <p:cNvSpPr>
            <a:spLocks noGrp="1"/>
          </p:cNvSpPr>
          <p:nvPr>
            <p:ph type="body" sz="quarter" idx="14"/>
          </p:nvPr>
        </p:nvSpPr>
        <p:spPr>
          <a:xfrm>
            <a:off x="2775746" y="3897681"/>
            <a:ext cx="2528887" cy="2528887"/>
          </a:xfrm>
        </p:spPr>
        <p:txBody>
          <a:bodyPr/>
          <a:lstStyle/>
          <a:p>
            <a:r>
              <a:rPr lang="en-IN" dirty="0"/>
              <a:t>Height and Weight of the Individual</a:t>
            </a:r>
          </a:p>
          <a:p>
            <a:endParaRPr lang="en-IN" dirty="0"/>
          </a:p>
        </p:txBody>
      </p:sp>
      <p:sp>
        <p:nvSpPr>
          <p:cNvPr id="7" name="Text Placeholder 6">
            <a:extLst>
              <a:ext uri="{FF2B5EF4-FFF2-40B4-BE49-F238E27FC236}">
                <a16:creationId xmlns:a16="http://schemas.microsoft.com/office/drawing/2014/main" id="{B74B4313-A058-8033-803D-F0EEC26936B0}"/>
              </a:ext>
            </a:extLst>
          </p:cNvPr>
          <p:cNvSpPr>
            <a:spLocks noGrp="1"/>
          </p:cNvSpPr>
          <p:nvPr>
            <p:ph type="body" sz="quarter" idx="16"/>
          </p:nvPr>
        </p:nvSpPr>
        <p:spPr>
          <a:xfrm>
            <a:off x="7171712" y="3897680"/>
            <a:ext cx="2528887" cy="2528887"/>
          </a:xfrm>
        </p:spPr>
        <p:txBody>
          <a:bodyPr/>
          <a:lstStyle/>
          <a:p>
            <a:r>
              <a:rPr lang="en-IN" dirty="0"/>
              <a:t>Allergies and</a:t>
            </a:r>
          </a:p>
          <a:p>
            <a:r>
              <a:rPr lang="en-IN" dirty="0"/>
              <a:t> food preferences</a:t>
            </a:r>
          </a:p>
          <a:p>
            <a:endParaRPr lang="en-IN" dirty="0"/>
          </a:p>
        </p:txBody>
      </p:sp>
    </p:spTree>
    <p:extLst>
      <p:ext uri="{BB962C8B-B14F-4D97-AF65-F5344CB8AC3E}">
        <p14:creationId xmlns:p14="http://schemas.microsoft.com/office/powerpoint/2010/main" val="1942210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4FDAF-DF36-BD35-3E07-7C376F239B9B}"/>
              </a:ext>
            </a:extLst>
          </p:cNvPr>
          <p:cNvSpPr>
            <a:spLocks noGrp="1"/>
          </p:cNvSpPr>
          <p:nvPr>
            <p:ph type="title"/>
          </p:nvPr>
        </p:nvSpPr>
        <p:spPr/>
        <p:txBody>
          <a:bodyPr/>
          <a:lstStyle/>
          <a:p>
            <a:r>
              <a:rPr lang="en-IN" dirty="0"/>
              <a:t>Project Analysis</a:t>
            </a:r>
          </a:p>
        </p:txBody>
      </p:sp>
      <p:sp>
        <p:nvSpPr>
          <p:cNvPr id="4" name="Text Placeholder 3">
            <a:extLst>
              <a:ext uri="{FF2B5EF4-FFF2-40B4-BE49-F238E27FC236}">
                <a16:creationId xmlns:a16="http://schemas.microsoft.com/office/drawing/2014/main" id="{1E709F1D-16F2-4882-B026-94C98B9AFA62}"/>
              </a:ext>
            </a:extLst>
          </p:cNvPr>
          <p:cNvSpPr>
            <a:spLocks noGrp="1"/>
          </p:cNvSpPr>
          <p:nvPr>
            <p:ph type="body" sz="quarter" idx="15"/>
          </p:nvPr>
        </p:nvSpPr>
        <p:spPr>
          <a:xfrm>
            <a:off x="5769864" y="363794"/>
            <a:ext cx="3840480" cy="338328"/>
          </a:xfrm>
        </p:spPr>
        <p:txBody>
          <a:bodyPr/>
          <a:lstStyle/>
          <a:p>
            <a:r>
              <a:rPr lang="en-IN" b="1" dirty="0"/>
              <a:t>Personal Information Analysis</a:t>
            </a:r>
          </a:p>
          <a:p>
            <a:endParaRPr lang="en-IN" dirty="0"/>
          </a:p>
        </p:txBody>
      </p:sp>
      <p:sp>
        <p:nvSpPr>
          <p:cNvPr id="5" name="Text Placeholder 4">
            <a:extLst>
              <a:ext uri="{FF2B5EF4-FFF2-40B4-BE49-F238E27FC236}">
                <a16:creationId xmlns:a16="http://schemas.microsoft.com/office/drawing/2014/main" id="{84BCDD62-4BD3-8EF1-4184-4634FF8AC988}"/>
              </a:ext>
            </a:extLst>
          </p:cNvPr>
          <p:cNvSpPr>
            <a:spLocks noGrp="1"/>
          </p:cNvSpPr>
          <p:nvPr>
            <p:ph type="body" sz="quarter" idx="20"/>
          </p:nvPr>
        </p:nvSpPr>
        <p:spPr>
          <a:xfrm>
            <a:off x="5769863" y="702122"/>
            <a:ext cx="5851865" cy="416848"/>
          </a:xfrm>
        </p:spPr>
        <p:txBody>
          <a:bodyPr/>
          <a:lstStyle/>
          <a:p>
            <a:r>
              <a:rPr lang="en-US" dirty="0"/>
              <a:t>Analyzing demographic factors like age, gender, weight, and height, considering existing health conditions to tailor dietary recommendations</a:t>
            </a:r>
          </a:p>
          <a:p>
            <a:endParaRPr lang="en-IN" dirty="0"/>
          </a:p>
        </p:txBody>
      </p:sp>
      <p:sp>
        <p:nvSpPr>
          <p:cNvPr id="7" name="Text Placeholder 6">
            <a:extLst>
              <a:ext uri="{FF2B5EF4-FFF2-40B4-BE49-F238E27FC236}">
                <a16:creationId xmlns:a16="http://schemas.microsoft.com/office/drawing/2014/main" id="{7545F6AD-5836-D2C8-5D92-DF9BD533C6DC}"/>
              </a:ext>
            </a:extLst>
          </p:cNvPr>
          <p:cNvSpPr>
            <a:spLocks noGrp="1"/>
          </p:cNvSpPr>
          <p:nvPr>
            <p:ph type="body" sz="quarter" idx="16"/>
          </p:nvPr>
        </p:nvSpPr>
        <p:spPr>
          <a:xfrm>
            <a:off x="5769864" y="1574578"/>
            <a:ext cx="3840480" cy="373094"/>
          </a:xfrm>
        </p:spPr>
        <p:txBody>
          <a:bodyPr/>
          <a:lstStyle/>
          <a:p>
            <a:r>
              <a:rPr lang="en-IN" b="1" dirty="0"/>
              <a:t>Dietary Habits Analysis</a:t>
            </a:r>
          </a:p>
          <a:p>
            <a:endParaRPr lang="en-IN" dirty="0"/>
          </a:p>
        </p:txBody>
      </p:sp>
      <p:sp>
        <p:nvSpPr>
          <p:cNvPr id="8" name="Text Placeholder 7">
            <a:extLst>
              <a:ext uri="{FF2B5EF4-FFF2-40B4-BE49-F238E27FC236}">
                <a16:creationId xmlns:a16="http://schemas.microsoft.com/office/drawing/2014/main" id="{7A8A9035-2BAB-83BE-651B-B5DE0E73F107}"/>
              </a:ext>
            </a:extLst>
          </p:cNvPr>
          <p:cNvSpPr>
            <a:spLocks noGrp="1"/>
          </p:cNvSpPr>
          <p:nvPr>
            <p:ph type="body" sz="quarter" idx="21"/>
          </p:nvPr>
        </p:nvSpPr>
        <p:spPr>
          <a:xfrm>
            <a:off x="5769863" y="1947672"/>
            <a:ext cx="5920691" cy="460602"/>
          </a:xfrm>
        </p:spPr>
        <p:txBody>
          <a:bodyPr/>
          <a:lstStyle/>
          <a:p>
            <a:r>
              <a:rPr lang="en-IN" dirty="0"/>
              <a:t>Evaluating the user's current dietary habits, preferences, and eating patterns and analyzing the intake of macro and micronutrients from the user's diet. </a:t>
            </a:r>
          </a:p>
          <a:p>
            <a:endParaRPr lang="en-IN" dirty="0"/>
          </a:p>
        </p:txBody>
      </p:sp>
      <p:sp>
        <p:nvSpPr>
          <p:cNvPr id="10" name="Text Placeholder 9">
            <a:extLst>
              <a:ext uri="{FF2B5EF4-FFF2-40B4-BE49-F238E27FC236}">
                <a16:creationId xmlns:a16="http://schemas.microsoft.com/office/drawing/2014/main" id="{2988F058-AB06-A2F3-29D2-080668C68A4B}"/>
              </a:ext>
            </a:extLst>
          </p:cNvPr>
          <p:cNvSpPr>
            <a:spLocks noGrp="1"/>
          </p:cNvSpPr>
          <p:nvPr>
            <p:ph type="body" sz="quarter" idx="17"/>
          </p:nvPr>
        </p:nvSpPr>
        <p:spPr>
          <a:xfrm>
            <a:off x="5769864" y="2898648"/>
            <a:ext cx="3840480" cy="338328"/>
          </a:xfrm>
        </p:spPr>
        <p:txBody>
          <a:bodyPr/>
          <a:lstStyle/>
          <a:p>
            <a:r>
              <a:rPr lang="en-IN" b="1" dirty="0"/>
              <a:t>Health Risk Assessment</a:t>
            </a:r>
          </a:p>
          <a:p>
            <a:endParaRPr lang="en-IN" dirty="0"/>
          </a:p>
        </p:txBody>
      </p:sp>
      <p:sp>
        <p:nvSpPr>
          <p:cNvPr id="11" name="Text Placeholder 10">
            <a:extLst>
              <a:ext uri="{FF2B5EF4-FFF2-40B4-BE49-F238E27FC236}">
                <a16:creationId xmlns:a16="http://schemas.microsoft.com/office/drawing/2014/main" id="{43970369-29B0-25F7-7717-34C9DDDD3D06}"/>
              </a:ext>
            </a:extLst>
          </p:cNvPr>
          <p:cNvSpPr>
            <a:spLocks noGrp="1"/>
          </p:cNvSpPr>
          <p:nvPr>
            <p:ph type="body" sz="quarter" idx="22"/>
          </p:nvPr>
        </p:nvSpPr>
        <p:spPr>
          <a:xfrm>
            <a:off x="5769864" y="3236976"/>
            <a:ext cx="5851864" cy="460602"/>
          </a:xfrm>
        </p:spPr>
        <p:txBody>
          <a:bodyPr/>
          <a:lstStyle/>
          <a:p>
            <a:r>
              <a:rPr lang="en-US" dirty="0"/>
              <a:t>Identifying health risk factors such as obesity, diabetes, etc., and assessing the risk of nutrient deficiencies based on the user's current dietary intake</a:t>
            </a:r>
            <a:endParaRPr lang="en-IN" dirty="0"/>
          </a:p>
        </p:txBody>
      </p:sp>
      <p:sp>
        <p:nvSpPr>
          <p:cNvPr id="13" name="Text Placeholder 12">
            <a:extLst>
              <a:ext uri="{FF2B5EF4-FFF2-40B4-BE49-F238E27FC236}">
                <a16:creationId xmlns:a16="http://schemas.microsoft.com/office/drawing/2014/main" id="{1550217F-E132-32FB-B975-3B4B90C28E08}"/>
              </a:ext>
            </a:extLst>
          </p:cNvPr>
          <p:cNvSpPr>
            <a:spLocks noGrp="1"/>
          </p:cNvSpPr>
          <p:nvPr>
            <p:ph type="body" sz="quarter" idx="18"/>
          </p:nvPr>
        </p:nvSpPr>
        <p:spPr>
          <a:xfrm>
            <a:off x="5769864" y="4202838"/>
            <a:ext cx="3840480" cy="338328"/>
          </a:xfrm>
        </p:spPr>
        <p:txBody>
          <a:bodyPr/>
          <a:lstStyle/>
          <a:p>
            <a:r>
              <a:rPr lang="en-IN" b="1" dirty="0"/>
              <a:t>Food Preference Analysis</a:t>
            </a:r>
          </a:p>
          <a:p>
            <a:endParaRPr lang="en-IN" dirty="0"/>
          </a:p>
        </p:txBody>
      </p:sp>
      <p:sp>
        <p:nvSpPr>
          <p:cNvPr id="14" name="Text Placeholder 13">
            <a:extLst>
              <a:ext uri="{FF2B5EF4-FFF2-40B4-BE49-F238E27FC236}">
                <a16:creationId xmlns:a16="http://schemas.microsoft.com/office/drawing/2014/main" id="{E4B668BC-1E3C-69D8-F2DA-65F1C9BE7841}"/>
              </a:ext>
            </a:extLst>
          </p:cNvPr>
          <p:cNvSpPr>
            <a:spLocks noGrp="1"/>
          </p:cNvSpPr>
          <p:nvPr>
            <p:ph type="body" sz="quarter" idx="23"/>
          </p:nvPr>
        </p:nvSpPr>
        <p:spPr>
          <a:xfrm>
            <a:off x="5769863" y="4541166"/>
            <a:ext cx="5851863" cy="445716"/>
          </a:xfrm>
        </p:spPr>
        <p:txBody>
          <a:bodyPr/>
          <a:lstStyle/>
          <a:p>
            <a:r>
              <a:rPr lang="en-US" dirty="0"/>
              <a:t>Understanding the user's preferred cuisines and flavors and analyzing any dietary restrictions such as vegetarianism, veganism, gluten intolerance, etc.</a:t>
            </a:r>
            <a:endParaRPr lang="en-IN" dirty="0"/>
          </a:p>
          <a:p>
            <a:endParaRPr lang="en-IN" dirty="0"/>
          </a:p>
        </p:txBody>
      </p:sp>
      <p:sp>
        <p:nvSpPr>
          <p:cNvPr id="16" name="Text Placeholder 15">
            <a:extLst>
              <a:ext uri="{FF2B5EF4-FFF2-40B4-BE49-F238E27FC236}">
                <a16:creationId xmlns:a16="http://schemas.microsoft.com/office/drawing/2014/main" id="{559AABC4-E1C4-AE44-0499-7523D2AF4EC5}"/>
              </a:ext>
            </a:extLst>
          </p:cNvPr>
          <p:cNvSpPr>
            <a:spLocks noGrp="1"/>
          </p:cNvSpPr>
          <p:nvPr>
            <p:ph type="body" sz="quarter" idx="19"/>
          </p:nvPr>
        </p:nvSpPr>
        <p:spPr>
          <a:xfrm>
            <a:off x="5769864" y="5507028"/>
            <a:ext cx="3840480" cy="323442"/>
          </a:xfrm>
        </p:spPr>
        <p:txBody>
          <a:bodyPr/>
          <a:lstStyle/>
          <a:p>
            <a:r>
              <a:rPr lang="en-IN" b="1" dirty="0"/>
              <a:t>Algorithmic Analysis</a:t>
            </a:r>
          </a:p>
          <a:p>
            <a:endParaRPr lang="en-IN" dirty="0"/>
          </a:p>
        </p:txBody>
      </p:sp>
      <p:sp>
        <p:nvSpPr>
          <p:cNvPr id="17" name="Text Placeholder 16">
            <a:extLst>
              <a:ext uri="{FF2B5EF4-FFF2-40B4-BE49-F238E27FC236}">
                <a16:creationId xmlns:a16="http://schemas.microsoft.com/office/drawing/2014/main" id="{1A1FB84A-DA9A-0267-C81F-8D32FCD6D260}"/>
              </a:ext>
            </a:extLst>
          </p:cNvPr>
          <p:cNvSpPr>
            <a:spLocks noGrp="1"/>
          </p:cNvSpPr>
          <p:nvPr>
            <p:ph type="body" sz="quarter" idx="24"/>
          </p:nvPr>
        </p:nvSpPr>
        <p:spPr>
          <a:xfrm>
            <a:off x="5769863" y="5845356"/>
            <a:ext cx="5694549" cy="430830"/>
          </a:xfrm>
        </p:spPr>
        <p:txBody>
          <a:bodyPr/>
          <a:lstStyle/>
          <a:p>
            <a:r>
              <a:rPr lang="en-US" dirty="0"/>
              <a:t>Utilizing machine learning algorithms to predict the most suitable dietary recommendations based on historical data and user feedback</a:t>
            </a:r>
            <a:endParaRPr lang="en-IN" dirty="0"/>
          </a:p>
        </p:txBody>
      </p:sp>
      <p:pic>
        <p:nvPicPr>
          <p:cNvPr id="20" name="Graphic 19" descr="User">
            <a:extLst>
              <a:ext uri="{FF2B5EF4-FFF2-40B4-BE49-F238E27FC236}">
                <a16:creationId xmlns:a16="http://schemas.microsoft.com/office/drawing/2014/main" id="{DF748ADC-35AE-4AD6-4A05-D5B11F57E9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02982" y="496482"/>
            <a:ext cx="593589" cy="593589"/>
          </a:xfrm>
          <a:prstGeom prst="rect">
            <a:avLst/>
          </a:prstGeom>
        </p:spPr>
      </p:pic>
      <p:pic>
        <p:nvPicPr>
          <p:cNvPr id="22" name="Graphic 21" descr="Person eating">
            <a:extLst>
              <a:ext uri="{FF2B5EF4-FFF2-40B4-BE49-F238E27FC236}">
                <a16:creationId xmlns:a16="http://schemas.microsoft.com/office/drawing/2014/main" id="{DD19D561-1DD1-6609-E94E-0F9EDEB675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36193" y="1762401"/>
            <a:ext cx="593589" cy="593589"/>
          </a:xfrm>
          <a:prstGeom prst="rect">
            <a:avLst/>
          </a:prstGeom>
        </p:spPr>
      </p:pic>
      <p:pic>
        <p:nvPicPr>
          <p:cNvPr id="24" name="Graphic 23" descr="Heart with pulse">
            <a:extLst>
              <a:ext uri="{FF2B5EF4-FFF2-40B4-BE49-F238E27FC236}">
                <a16:creationId xmlns:a16="http://schemas.microsoft.com/office/drawing/2014/main" id="{02BFE138-F428-2DCB-D1B3-759A3BF353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02982" y="3081913"/>
            <a:ext cx="593589" cy="593589"/>
          </a:xfrm>
          <a:prstGeom prst="rect">
            <a:avLst/>
          </a:prstGeom>
        </p:spPr>
      </p:pic>
      <p:pic>
        <p:nvPicPr>
          <p:cNvPr id="26" name="Graphic 25" descr="Pasta">
            <a:extLst>
              <a:ext uri="{FF2B5EF4-FFF2-40B4-BE49-F238E27FC236}">
                <a16:creationId xmlns:a16="http://schemas.microsoft.com/office/drawing/2014/main" id="{3D8A925E-FF9C-C5E2-CDD6-E627C013F7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02982" y="4347832"/>
            <a:ext cx="593590" cy="593590"/>
          </a:xfrm>
          <a:prstGeom prst="rect">
            <a:avLst/>
          </a:prstGeom>
        </p:spPr>
      </p:pic>
      <p:pic>
        <p:nvPicPr>
          <p:cNvPr id="28" name="Graphic 27" descr="Programmer">
            <a:extLst>
              <a:ext uri="{FF2B5EF4-FFF2-40B4-BE49-F238E27FC236}">
                <a16:creationId xmlns:a16="http://schemas.microsoft.com/office/drawing/2014/main" id="{FF1178C8-D264-411F-4A13-B167A4649A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02980" y="5682595"/>
            <a:ext cx="593591" cy="593591"/>
          </a:xfrm>
          <a:prstGeom prst="rect">
            <a:avLst/>
          </a:prstGeom>
        </p:spPr>
      </p:pic>
    </p:spTree>
    <p:extLst>
      <p:ext uri="{BB962C8B-B14F-4D97-AF65-F5344CB8AC3E}">
        <p14:creationId xmlns:p14="http://schemas.microsoft.com/office/powerpoint/2010/main" val="2477741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a:xfrm>
            <a:off x="1209368" y="1091382"/>
            <a:ext cx="5218864" cy="1700980"/>
          </a:xfrm>
          <a:noFill/>
          <a:ln>
            <a:noFill/>
          </a:ln>
        </p:spPr>
        <p:txBody>
          <a:bodyPr/>
          <a:lstStyle/>
          <a:p>
            <a:r>
              <a:rPr lang="en-US" altLang="zh-CN" dirty="0"/>
              <a:t>Technologies Used</a:t>
            </a:r>
            <a:br>
              <a:rPr lang="en-US" dirty="0"/>
            </a:br>
            <a:endParaRPr lang="en-US" dirty="0"/>
          </a:p>
        </p:txBody>
      </p:sp>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a:xfrm>
            <a:off x="1022555" y="2792362"/>
            <a:ext cx="6184489" cy="2974256"/>
          </a:xfrm>
          <a:noFill/>
        </p:spPr>
        <p:txBody>
          <a:bodyPr/>
          <a:lstStyle/>
          <a:p>
            <a:pPr marL="285750" indent="-285750">
              <a:buFont typeface="Arial" panose="020B0604020202020204" pitchFamily="34" charset="0"/>
              <a:buChar char="•"/>
            </a:pPr>
            <a:r>
              <a:rPr lang="en-US" dirty="0"/>
              <a:t>Machine learning is a branch of artificial intelligence that allows machines to learn from data and past experiences. It uses algorithms trained on data sets to create models that can perform tasks like analyzing data, categorizing images, and predicting price fluctuations</a:t>
            </a:r>
          </a:p>
          <a:p>
            <a:endParaRPr lang="en-US" dirty="0"/>
          </a:p>
          <a:p>
            <a:pPr marL="285750" indent="-285750">
              <a:buFont typeface="Arial" panose="020B0604020202020204" pitchFamily="34" charset="0"/>
              <a:buChar char="•"/>
            </a:pPr>
            <a:r>
              <a:rPr lang="en-US" dirty="0"/>
              <a:t>The recommendation engine is built using the Nearest Neighbors algorithm which is an unsupervised learner for implementing neighbor searches. It acts as a uniform interface to three different nearest neighbors algorithms: </a:t>
            </a:r>
            <a:r>
              <a:rPr lang="en-US" dirty="0" err="1"/>
              <a:t>BallTree</a:t>
            </a:r>
            <a:r>
              <a:rPr lang="en-US" dirty="0"/>
              <a:t>, </a:t>
            </a:r>
            <a:r>
              <a:rPr lang="en-US" dirty="0" err="1"/>
              <a:t>KDTree</a:t>
            </a:r>
            <a:r>
              <a:rPr lang="en-US" dirty="0"/>
              <a:t>, and a brute-force algorithm based on routines in </a:t>
            </a:r>
            <a:r>
              <a:rPr lang="en-US" dirty="0" err="1"/>
              <a:t>sklearn</a:t>
            </a:r>
            <a:endParaRPr lang="en-US"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5</a:t>
            </a:fld>
            <a:endParaRPr lang="en-US" dirty="0"/>
          </a:p>
        </p:txBody>
      </p:sp>
      <p:pic>
        <p:nvPicPr>
          <p:cNvPr id="26" name="Picture Placeholder 25">
            <a:extLst>
              <a:ext uri="{FF2B5EF4-FFF2-40B4-BE49-F238E27FC236}">
                <a16:creationId xmlns:a16="http://schemas.microsoft.com/office/drawing/2014/main" id="{BB0FAAE1-3668-020B-C73A-DDA1A4C1BA16}"/>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20913" t="-1766" r="20913" b="-1766"/>
          <a:stretch/>
        </p:blipFill>
        <p:spPr>
          <a:xfrm>
            <a:off x="8296656" y="0"/>
            <a:ext cx="3895344" cy="6858000"/>
          </a:xfrm>
          <a:solidFill>
            <a:schemeClr val="accent1"/>
          </a:solidFill>
          <a:effectLst>
            <a:outerShdw blurRad="50800" dist="50800" dir="5400000" algn="ctr" rotWithShape="0">
              <a:schemeClr val="bg1"/>
            </a:outerShdw>
          </a:effectLst>
        </p:spPr>
      </p:pic>
    </p:spTree>
    <p:extLst>
      <p:ext uri="{BB962C8B-B14F-4D97-AF65-F5344CB8AC3E}">
        <p14:creationId xmlns:p14="http://schemas.microsoft.com/office/powerpoint/2010/main" val="591722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3CCA6-9C56-8E11-453B-84D0CDCEE1A8}"/>
              </a:ext>
            </a:extLst>
          </p:cNvPr>
          <p:cNvSpPr>
            <a:spLocks noGrp="1"/>
          </p:cNvSpPr>
          <p:nvPr>
            <p:ph type="title"/>
          </p:nvPr>
        </p:nvSpPr>
        <p:spPr/>
        <p:txBody>
          <a:bodyPr/>
          <a:lstStyle/>
          <a:p>
            <a:r>
              <a:rPr lang="en-IN" dirty="0"/>
              <a:t>Technologies used</a:t>
            </a:r>
          </a:p>
        </p:txBody>
      </p:sp>
      <p:sp>
        <p:nvSpPr>
          <p:cNvPr id="3" name="Text Placeholder 2">
            <a:extLst>
              <a:ext uri="{FF2B5EF4-FFF2-40B4-BE49-F238E27FC236}">
                <a16:creationId xmlns:a16="http://schemas.microsoft.com/office/drawing/2014/main" id="{C0ABEC0B-2887-7DF7-7E17-84274B138E5B}"/>
              </a:ext>
            </a:extLst>
          </p:cNvPr>
          <p:cNvSpPr>
            <a:spLocks noGrp="1"/>
          </p:cNvSpPr>
          <p:nvPr>
            <p:ph type="body" sz="quarter" idx="14"/>
          </p:nvPr>
        </p:nvSpPr>
        <p:spPr>
          <a:xfrm>
            <a:off x="817837" y="2108095"/>
            <a:ext cx="5048882" cy="3986784"/>
          </a:xfrm>
        </p:spPr>
        <p:txBody>
          <a:bodyPr/>
          <a:lstStyle/>
          <a:p>
            <a:r>
              <a:rPr lang="en-IN" dirty="0"/>
              <a:t>    </a:t>
            </a:r>
          </a:p>
        </p:txBody>
      </p:sp>
      <p:sp>
        <p:nvSpPr>
          <p:cNvPr id="4" name="Content Placeholder 3">
            <a:extLst>
              <a:ext uri="{FF2B5EF4-FFF2-40B4-BE49-F238E27FC236}">
                <a16:creationId xmlns:a16="http://schemas.microsoft.com/office/drawing/2014/main" id="{2CE13DE0-D027-6984-E759-10EC94A784C4}"/>
              </a:ext>
            </a:extLst>
          </p:cNvPr>
          <p:cNvSpPr>
            <a:spLocks noGrp="1"/>
          </p:cNvSpPr>
          <p:nvPr>
            <p:ph sz="half" idx="2"/>
          </p:nvPr>
        </p:nvSpPr>
        <p:spPr>
          <a:xfrm>
            <a:off x="1047536" y="3804686"/>
            <a:ext cx="4819183" cy="1087180"/>
          </a:xfrm>
        </p:spPr>
        <p:txBody>
          <a:bodyPr/>
          <a:lstStyle/>
          <a:p>
            <a:r>
              <a:rPr lang="en-US" dirty="0"/>
              <a:t>Streamlit is an open-source app framework in Python language. It helps to create web apps for machine learning in a short time. It is compatible with major Python libraries such as scikit-learn.</a:t>
            </a:r>
            <a:endParaRPr lang="en-IN" dirty="0"/>
          </a:p>
        </p:txBody>
      </p:sp>
      <p:sp>
        <p:nvSpPr>
          <p:cNvPr id="5" name="Text Placeholder 4">
            <a:extLst>
              <a:ext uri="{FF2B5EF4-FFF2-40B4-BE49-F238E27FC236}">
                <a16:creationId xmlns:a16="http://schemas.microsoft.com/office/drawing/2014/main" id="{D30F17AF-56B1-64BB-CF55-4309BF5113F4}"/>
              </a:ext>
            </a:extLst>
          </p:cNvPr>
          <p:cNvSpPr>
            <a:spLocks noGrp="1"/>
          </p:cNvSpPr>
          <p:nvPr>
            <p:ph type="body" sz="quarter" idx="19"/>
          </p:nvPr>
        </p:nvSpPr>
        <p:spPr>
          <a:xfrm>
            <a:off x="6495779" y="2108095"/>
            <a:ext cx="5047488" cy="3986784"/>
          </a:xfrm>
        </p:spPr>
        <p:txBody>
          <a:bodyPr/>
          <a:lstStyle/>
          <a:p>
            <a:r>
              <a:rPr lang="en-IN" dirty="0"/>
              <a:t>  </a:t>
            </a:r>
          </a:p>
        </p:txBody>
      </p:sp>
      <p:sp>
        <p:nvSpPr>
          <p:cNvPr id="7" name="Slide Number Placeholder 6">
            <a:extLst>
              <a:ext uri="{FF2B5EF4-FFF2-40B4-BE49-F238E27FC236}">
                <a16:creationId xmlns:a16="http://schemas.microsoft.com/office/drawing/2014/main" id="{4E2666CC-A062-24D8-5D61-CEEA320E97F2}"/>
              </a:ext>
            </a:extLst>
          </p:cNvPr>
          <p:cNvSpPr>
            <a:spLocks noGrp="1"/>
          </p:cNvSpPr>
          <p:nvPr>
            <p:ph type="sldNum" sz="quarter" idx="12"/>
          </p:nvPr>
        </p:nvSpPr>
        <p:spPr/>
        <p:txBody>
          <a:bodyPr/>
          <a:lstStyle/>
          <a:p>
            <a:fld id="{8D0AFDD5-844D-364D-8AEC-50CF4D36D55D}" type="slidenum">
              <a:rPr lang="en-US" noProof="0" smtClean="0"/>
              <a:pPr/>
              <a:t>6</a:t>
            </a:fld>
            <a:endParaRPr lang="en-US" noProof="0"/>
          </a:p>
        </p:txBody>
      </p:sp>
      <p:sp>
        <p:nvSpPr>
          <p:cNvPr id="8" name="Footer Placeholder 7">
            <a:extLst>
              <a:ext uri="{FF2B5EF4-FFF2-40B4-BE49-F238E27FC236}">
                <a16:creationId xmlns:a16="http://schemas.microsoft.com/office/drawing/2014/main" id="{6B21EBF8-02A3-9582-69F1-E26AF22F1E6E}"/>
              </a:ext>
            </a:extLst>
          </p:cNvPr>
          <p:cNvSpPr>
            <a:spLocks noGrp="1"/>
          </p:cNvSpPr>
          <p:nvPr>
            <p:ph type="ftr" sz="quarter" idx="11"/>
          </p:nvPr>
        </p:nvSpPr>
        <p:spPr/>
        <p:txBody>
          <a:bodyPr/>
          <a:lstStyle/>
          <a:p>
            <a:r>
              <a:rPr lang="en-US" dirty="0"/>
              <a:t>Diet And Workout Recommendation System</a:t>
            </a:r>
          </a:p>
        </p:txBody>
      </p:sp>
      <p:sp>
        <p:nvSpPr>
          <p:cNvPr id="9" name="Date Placeholder 8">
            <a:extLst>
              <a:ext uri="{FF2B5EF4-FFF2-40B4-BE49-F238E27FC236}">
                <a16:creationId xmlns:a16="http://schemas.microsoft.com/office/drawing/2014/main" id="{B4CBB060-682E-2439-9B5C-A0449E326BC3}"/>
              </a:ext>
            </a:extLst>
          </p:cNvPr>
          <p:cNvSpPr>
            <a:spLocks noGrp="1"/>
          </p:cNvSpPr>
          <p:nvPr>
            <p:ph type="dt" sz="half" idx="10"/>
          </p:nvPr>
        </p:nvSpPr>
        <p:spPr/>
        <p:txBody>
          <a:bodyPr/>
          <a:lstStyle/>
          <a:p>
            <a:r>
              <a:rPr lang="en-US" noProof="0" dirty="0"/>
              <a:t>2024</a:t>
            </a:r>
          </a:p>
        </p:txBody>
      </p:sp>
      <p:sp>
        <p:nvSpPr>
          <p:cNvPr id="13" name="TextBox 12">
            <a:extLst>
              <a:ext uri="{FF2B5EF4-FFF2-40B4-BE49-F238E27FC236}">
                <a16:creationId xmlns:a16="http://schemas.microsoft.com/office/drawing/2014/main" id="{33F54C2E-04E7-AB8F-E86D-4246E7E7A40E}"/>
              </a:ext>
            </a:extLst>
          </p:cNvPr>
          <p:cNvSpPr txBox="1"/>
          <p:nvPr/>
        </p:nvSpPr>
        <p:spPr>
          <a:xfrm>
            <a:off x="6908334" y="3747443"/>
            <a:ext cx="4222377" cy="1569660"/>
          </a:xfrm>
          <a:prstGeom prst="rect">
            <a:avLst/>
          </a:prstGeom>
          <a:noFill/>
        </p:spPr>
        <p:txBody>
          <a:bodyPr wrap="square" rtlCol="0">
            <a:spAutoFit/>
          </a:bodyPr>
          <a:lstStyle>
            <a:defPPr>
              <a:defRPr lang="en-US"/>
            </a:defPPr>
            <a:lvl1pPr>
              <a:defRPr b="0" i="0">
                <a:solidFill>
                  <a:srgbClr val="D1D5DB"/>
                </a:solidFill>
                <a:effectLst/>
                <a:latin typeface="Söhne"/>
              </a:defRPr>
            </a:lvl1pPr>
          </a:lstStyle>
          <a:p>
            <a:r>
              <a:rPr lang="en-US" sz="1600" dirty="0">
                <a:solidFill>
                  <a:schemeClr val="tx1"/>
                </a:solidFill>
                <a:latin typeface="+mn-lt"/>
              </a:rPr>
              <a:t>Scikit-learn is a popular machine-learning library for the Python programming language. It provides simple and efficient tools for data analysis and modeling, including various machine-learning algorithms for classification, regression, clustering, dimensionality reduction, and more.</a:t>
            </a:r>
            <a:endParaRPr lang="en-IN" sz="1600" dirty="0">
              <a:solidFill>
                <a:schemeClr val="tx1"/>
              </a:solidFill>
              <a:latin typeface="+mn-lt"/>
            </a:endParaRPr>
          </a:p>
        </p:txBody>
      </p:sp>
      <p:pic>
        <p:nvPicPr>
          <p:cNvPr id="18" name="Picture 17">
            <a:extLst>
              <a:ext uri="{FF2B5EF4-FFF2-40B4-BE49-F238E27FC236}">
                <a16:creationId xmlns:a16="http://schemas.microsoft.com/office/drawing/2014/main" id="{739FAA2F-4B2C-FEB2-C417-4FAE445AF304}"/>
              </a:ext>
            </a:extLst>
          </p:cNvPr>
          <p:cNvPicPr>
            <a:picLocks noChangeAspect="1"/>
          </p:cNvPicPr>
          <p:nvPr/>
        </p:nvPicPr>
        <p:blipFill>
          <a:blip r:embed="rId2"/>
          <a:stretch>
            <a:fillRect/>
          </a:stretch>
        </p:blipFill>
        <p:spPr>
          <a:xfrm>
            <a:off x="7334268" y="2242268"/>
            <a:ext cx="3294877" cy="1505175"/>
          </a:xfrm>
          <a:prstGeom prst="rect">
            <a:avLst/>
          </a:prstGeom>
        </p:spPr>
      </p:pic>
      <p:pic>
        <p:nvPicPr>
          <p:cNvPr id="19" name="Picture 18">
            <a:extLst>
              <a:ext uri="{FF2B5EF4-FFF2-40B4-BE49-F238E27FC236}">
                <a16:creationId xmlns:a16="http://schemas.microsoft.com/office/drawing/2014/main" id="{BACF3F03-5284-DB55-7EAB-B396C4587BB4}"/>
              </a:ext>
            </a:extLst>
          </p:cNvPr>
          <p:cNvPicPr>
            <a:picLocks noChangeAspect="1"/>
          </p:cNvPicPr>
          <p:nvPr/>
        </p:nvPicPr>
        <p:blipFill>
          <a:blip r:embed="rId3"/>
          <a:stretch>
            <a:fillRect/>
          </a:stretch>
        </p:blipFill>
        <p:spPr>
          <a:xfrm>
            <a:off x="1385279" y="2116140"/>
            <a:ext cx="3979201" cy="1946978"/>
          </a:xfrm>
          <a:prstGeom prst="rect">
            <a:avLst/>
          </a:prstGeom>
        </p:spPr>
      </p:pic>
      <p:pic>
        <p:nvPicPr>
          <p:cNvPr id="10" name="Picture 9">
            <a:extLst>
              <a:ext uri="{FF2B5EF4-FFF2-40B4-BE49-F238E27FC236}">
                <a16:creationId xmlns:a16="http://schemas.microsoft.com/office/drawing/2014/main" id="{3609E474-517D-49BB-847A-98DFB2C2209A}"/>
              </a:ext>
            </a:extLst>
          </p:cNvPr>
          <p:cNvPicPr>
            <a:picLocks noChangeAspect="1"/>
          </p:cNvPicPr>
          <p:nvPr/>
        </p:nvPicPr>
        <p:blipFill>
          <a:blip r:embed="rId4"/>
          <a:stretch>
            <a:fillRect/>
          </a:stretch>
        </p:blipFill>
        <p:spPr>
          <a:xfrm>
            <a:off x="6908334" y="5399944"/>
            <a:ext cx="4483533" cy="495369"/>
          </a:xfrm>
          <a:prstGeom prst="rect">
            <a:avLst/>
          </a:prstGeom>
        </p:spPr>
      </p:pic>
      <p:pic>
        <p:nvPicPr>
          <p:cNvPr id="12" name="Picture 11">
            <a:extLst>
              <a:ext uri="{FF2B5EF4-FFF2-40B4-BE49-F238E27FC236}">
                <a16:creationId xmlns:a16="http://schemas.microsoft.com/office/drawing/2014/main" id="{53F28F8F-5E1F-D4BD-DB7F-8602108361EC}"/>
              </a:ext>
            </a:extLst>
          </p:cNvPr>
          <p:cNvPicPr>
            <a:picLocks noChangeAspect="1"/>
          </p:cNvPicPr>
          <p:nvPr/>
        </p:nvPicPr>
        <p:blipFill>
          <a:blip r:embed="rId5"/>
          <a:stretch>
            <a:fillRect/>
          </a:stretch>
        </p:blipFill>
        <p:spPr>
          <a:xfrm>
            <a:off x="1018942" y="4929323"/>
            <a:ext cx="4646671" cy="1087180"/>
          </a:xfrm>
          <a:prstGeom prst="rect">
            <a:avLst/>
          </a:prstGeom>
        </p:spPr>
      </p:pic>
    </p:spTree>
    <p:extLst>
      <p:ext uri="{BB962C8B-B14F-4D97-AF65-F5344CB8AC3E}">
        <p14:creationId xmlns:p14="http://schemas.microsoft.com/office/powerpoint/2010/main" val="2199792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3CCA6-9C56-8E11-453B-84D0CDCEE1A8}"/>
              </a:ext>
            </a:extLst>
          </p:cNvPr>
          <p:cNvSpPr>
            <a:spLocks noGrp="1"/>
          </p:cNvSpPr>
          <p:nvPr>
            <p:ph type="title"/>
          </p:nvPr>
        </p:nvSpPr>
        <p:spPr/>
        <p:txBody>
          <a:bodyPr/>
          <a:lstStyle/>
          <a:p>
            <a:r>
              <a:rPr lang="en-IN" dirty="0"/>
              <a:t>Technologies used</a:t>
            </a:r>
          </a:p>
        </p:txBody>
      </p:sp>
      <p:sp>
        <p:nvSpPr>
          <p:cNvPr id="3" name="Text Placeholder 2">
            <a:extLst>
              <a:ext uri="{FF2B5EF4-FFF2-40B4-BE49-F238E27FC236}">
                <a16:creationId xmlns:a16="http://schemas.microsoft.com/office/drawing/2014/main" id="{C0ABEC0B-2887-7DF7-7E17-84274B138E5B}"/>
              </a:ext>
            </a:extLst>
          </p:cNvPr>
          <p:cNvSpPr>
            <a:spLocks noGrp="1"/>
          </p:cNvSpPr>
          <p:nvPr>
            <p:ph type="body" sz="quarter" idx="14"/>
          </p:nvPr>
        </p:nvSpPr>
        <p:spPr>
          <a:xfrm>
            <a:off x="817837" y="2121919"/>
            <a:ext cx="5048882" cy="3986784"/>
          </a:xfrm>
        </p:spPr>
        <p:txBody>
          <a:bodyPr/>
          <a:lstStyle/>
          <a:p>
            <a:r>
              <a:rPr lang="en-IN" dirty="0"/>
              <a:t>    </a:t>
            </a:r>
          </a:p>
        </p:txBody>
      </p:sp>
      <p:sp>
        <p:nvSpPr>
          <p:cNvPr id="4" name="Content Placeholder 3">
            <a:extLst>
              <a:ext uri="{FF2B5EF4-FFF2-40B4-BE49-F238E27FC236}">
                <a16:creationId xmlns:a16="http://schemas.microsoft.com/office/drawing/2014/main" id="{2CE13DE0-D027-6984-E759-10EC94A784C4}"/>
              </a:ext>
            </a:extLst>
          </p:cNvPr>
          <p:cNvSpPr>
            <a:spLocks noGrp="1"/>
          </p:cNvSpPr>
          <p:nvPr>
            <p:ph sz="half" idx="2"/>
          </p:nvPr>
        </p:nvSpPr>
        <p:spPr>
          <a:xfrm>
            <a:off x="932687" y="4072043"/>
            <a:ext cx="4819183" cy="1230676"/>
          </a:xfrm>
        </p:spPr>
        <p:txBody>
          <a:bodyPr/>
          <a:lstStyle/>
          <a:p>
            <a:r>
              <a:rPr lang="en-US" dirty="0"/>
              <a:t>NumPy is an open-source project that enables numerical computing with Python, created in 2005 consisting of Numeric and </a:t>
            </a:r>
            <a:r>
              <a:rPr lang="en-US" dirty="0" err="1"/>
              <a:t>Numarray</a:t>
            </a:r>
            <a:r>
              <a:rPr lang="en-US" dirty="0"/>
              <a:t> libraries. NumPy will always be 100% open-source software and free for all to use.</a:t>
            </a:r>
            <a:endParaRPr lang="en-IN" dirty="0"/>
          </a:p>
        </p:txBody>
      </p:sp>
      <p:sp>
        <p:nvSpPr>
          <p:cNvPr id="5" name="Text Placeholder 4">
            <a:extLst>
              <a:ext uri="{FF2B5EF4-FFF2-40B4-BE49-F238E27FC236}">
                <a16:creationId xmlns:a16="http://schemas.microsoft.com/office/drawing/2014/main" id="{D30F17AF-56B1-64BB-CF55-4309BF5113F4}"/>
              </a:ext>
            </a:extLst>
          </p:cNvPr>
          <p:cNvSpPr>
            <a:spLocks noGrp="1"/>
          </p:cNvSpPr>
          <p:nvPr>
            <p:ph type="body" sz="quarter" idx="19"/>
          </p:nvPr>
        </p:nvSpPr>
        <p:spPr>
          <a:xfrm>
            <a:off x="6495779" y="2108095"/>
            <a:ext cx="5047488" cy="3986784"/>
          </a:xfrm>
        </p:spPr>
        <p:txBody>
          <a:bodyPr/>
          <a:lstStyle/>
          <a:p>
            <a:r>
              <a:rPr lang="en-IN" dirty="0"/>
              <a:t>  </a:t>
            </a:r>
          </a:p>
        </p:txBody>
      </p:sp>
      <p:pic>
        <p:nvPicPr>
          <p:cNvPr id="11" name="Content Placeholder 10">
            <a:extLst>
              <a:ext uri="{FF2B5EF4-FFF2-40B4-BE49-F238E27FC236}">
                <a16:creationId xmlns:a16="http://schemas.microsoft.com/office/drawing/2014/main" id="{6B51FAC9-E89A-39DB-3642-826949FACCBF}"/>
              </a:ext>
            </a:extLst>
          </p:cNvPr>
          <p:cNvPicPr>
            <a:picLocks noGrp="1" noChangeAspect="1"/>
          </p:cNvPicPr>
          <p:nvPr>
            <p:ph sz="half" idx="20"/>
          </p:nvPr>
        </p:nvPicPr>
        <p:blipFill>
          <a:blip r:embed="rId2"/>
          <a:stretch>
            <a:fillRect/>
          </a:stretch>
        </p:blipFill>
        <p:spPr>
          <a:xfrm>
            <a:off x="1038021" y="2103469"/>
            <a:ext cx="4713849" cy="1860506"/>
          </a:xfrm>
        </p:spPr>
      </p:pic>
      <p:sp>
        <p:nvSpPr>
          <p:cNvPr id="7" name="Slide Number Placeholder 6">
            <a:extLst>
              <a:ext uri="{FF2B5EF4-FFF2-40B4-BE49-F238E27FC236}">
                <a16:creationId xmlns:a16="http://schemas.microsoft.com/office/drawing/2014/main" id="{4E2666CC-A062-24D8-5D61-CEEA320E97F2}"/>
              </a:ext>
            </a:extLst>
          </p:cNvPr>
          <p:cNvSpPr>
            <a:spLocks noGrp="1"/>
          </p:cNvSpPr>
          <p:nvPr>
            <p:ph type="sldNum" sz="quarter" idx="12"/>
          </p:nvPr>
        </p:nvSpPr>
        <p:spPr/>
        <p:txBody>
          <a:bodyPr/>
          <a:lstStyle/>
          <a:p>
            <a:fld id="{8D0AFDD5-844D-364D-8AEC-50CF4D36D55D}" type="slidenum">
              <a:rPr lang="en-US" noProof="0" smtClean="0"/>
              <a:pPr/>
              <a:t>7</a:t>
            </a:fld>
            <a:endParaRPr lang="en-US" noProof="0"/>
          </a:p>
        </p:txBody>
      </p:sp>
      <p:sp>
        <p:nvSpPr>
          <p:cNvPr id="8" name="Footer Placeholder 7">
            <a:extLst>
              <a:ext uri="{FF2B5EF4-FFF2-40B4-BE49-F238E27FC236}">
                <a16:creationId xmlns:a16="http://schemas.microsoft.com/office/drawing/2014/main" id="{6B21EBF8-02A3-9582-69F1-E26AF22F1E6E}"/>
              </a:ext>
            </a:extLst>
          </p:cNvPr>
          <p:cNvSpPr>
            <a:spLocks noGrp="1"/>
          </p:cNvSpPr>
          <p:nvPr>
            <p:ph type="ftr" sz="quarter" idx="11"/>
          </p:nvPr>
        </p:nvSpPr>
        <p:spPr/>
        <p:txBody>
          <a:bodyPr/>
          <a:lstStyle/>
          <a:p>
            <a:r>
              <a:rPr lang="en-US" dirty="0"/>
              <a:t>Diet And Workout Recommendation System</a:t>
            </a:r>
          </a:p>
        </p:txBody>
      </p:sp>
      <p:sp>
        <p:nvSpPr>
          <p:cNvPr id="9" name="Date Placeholder 8">
            <a:extLst>
              <a:ext uri="{FF2B5EF4-FFF2-40B4-BE49-F238E27FC236}">
                <a16:creationId xmlns:a16="http://schemas.microsoft.com/office/drawing/2014/main" id="{B4CBB060-682E-2439-9B5C-A0449E326BC3}"/>
              </a:ext>
            </a:extLst>
          </p:cNvPr>
          <p:cNvSpPr>
            <a:spLocks noGrp="1"/>
          </p:cNvSpPr>
          <p:nvPr>
            <p:ph type="dt" sz="half" idx="10"/>
          </p:nvPr>
        </p:nvSpPr>
        <p:spPr/>
        <p:txBody>
          <a:bodyPr/>
          <a:lstStyle/>
          <a:p>
            <a:r>
              <a:rPr lang="en-US" noProof="0" dirty="0"/>
              <a:t>2024</a:t>
            </a:r>
          </a:p>
        </p:txBody>
      </p:sp>
      <p:sp>
        <p:nvSpPr>
          <p:cNvPr id="13" name="TextBox 12">
            <a:extLst>
              <a:ext uri="{FF2B5EF4-FFF2-40B4-BE49-F238E27FC236}">
                <a16:creationId xmlns:a16="http://schemas.microsoft.com/office/drawing/2014/main" id="{33F54C2E-04E7-AB8F-E86D-4246E7E7A40E}"/>
              </a:ext>
            </a:extLst>
          </p:cNvPr>
          <p:cNvSpPr txBox="1"/>
          <p:nvPr/>
        </p:nvSpPr>
        <p:spPr>
          <a:xfrm>
            <a:off x="6715432" y="3979280"/>
            <a:ext cx="4445627" cy="1323439"/>
          </a:xfrm>
          <a:prstGeom prst="rect">
            <a:avLst/>
          </a:prstGeom>
          <a:noFill/>
        </p:spPr>
        <p:txBody>
          <a:bodyPr wrap="square" rtlCol="0">
            <a:spAutoFit/>
          </a:bodyPr>
          <a:lstStyle>
            <a:defPPr>
              <a:defRPr lang="en-US"/>
            </a:defPPr>
            <a:lvl1pPr>
              <a:defRPr b="0" i="0">
                <a:solidFill>
                  <a:srgbClr val="D1D5DB"/>
                </a:solidFill>
                <a:effectLst/>
                <a:latin typeface="Söhne"/>
              </a:defRPr>
            </a:lvl1pPr>
          </a:lstStyle>
          <a:p>
            <a:r>
              <a:rPr lang="en-US" sz="1600" dirty="0">
                <a:solidFill>
                  <a:schemeClr val="tx1"/>
                </a:solidFill>
                <a:latin typeface="+mn-lt"/>
              </a:rPr>
              <a:t>Pandas is an open-source data manipulation and analysis library for the Python programming language. It provides easy-to-use data structures, such as Series and </a:t>
            </a:r>
            <a:r>
              <a:rPr lang="en-US" sz="1600" dirty="0" err="1">
                <a:solidFill>
                  <a:schemeClr val="tx1"/>
                </a:solidFill>
                <a:latin typeface="+mn-lt"/>
              </a:rPr>
              <a:t>DataFrame</a:t>
            </a:r>
            <a:r>
              <a:rPr lang="en-US" sz="1600" dirty="0">
                <a:solidFill>
                  <a:schemeClr val="tx1"/>
                </a:solidFill>
                <a:latin typeface="+mn-lt"/>
              </a:rPr>
              <a:t>, along with a variety of functions to manipulate and analyze structured data</a:t>
            </a:r>
            <a:endParaRPr lang="en-IN" sz="1600" dirty="0">
              <a:solidFill>
                <a:schemeClr val="tx1"/>
              </a:solidFill>
              <a:latin typeface="+mn-lt"/>
            </a:endParaRPr>
          </a:p>
        </p:txBody>
      </p:sp>
      <p:pic>
        <p:nvPicPr>
          <p:cNvPr id="20" name="Picture 19">
            <a:extLst>
              <a:ext uri="{FF2B5EF4-FFF2-40B4-BE49-F238E27FC236}">
                <a16:creationId xmlns:a16="http://schemas.microsoft.com/office/drawing/2014/main" id="{C0FE0F02-CAF2-D19E-AA4B-37DDA6569201}"/>
              </a:ext>
            </a:extLst>
          </p:cNvPr>
          <p:cNvPicPr>
            <a:picLocks noChangeAspect="1"/>
          </p:cNvPicPr>
          <p:nvPr/>
        </p:nvPicPr>
        <p:blipFill>
          <a:blip r:embed="rId3"/>
          <a:stretch>
            <a:fillRect/>
          </a:stretch>
        </p:blipFill>
        <p:spPr>
          <a:xfrm>
            <a:off x="6792732" y="2163406"/>
            <a:ext cx="4453581" cy="1800569"/>
          </a:xfrm>
          <a:prstGeom prst="rect">
            <a:avLst/>
          </a:prstGeom>
        </p:spPr>
      </p:pic>
      <p:pic>
        <p:nvPicPr>
          <p:cNvPr id="10" name="Picture 9">
            <a:extLst>
              <a:ext uri="{FF2B5EF4-FFF2-40B4-BE49-F238E27FC236}">
                <a16:creationId xmlns:a16="http://schemas.microsoft.com/office/drawing/2014/main" id="{956FDBB7-29E2-64DB-2406-A84566979F01}"/>
              </a:ext>
            </a:extLst>
          </p:cNvPr>
          <p:cNvPicPr>
            <a:picLocks noChangeAspect="1"/>
          </p:cNvPicPr>
          <p:nvPr/>
        </p:nvPicPr>
        <p:blipFill>
          <a:blip r:embed="rId4"/>
          <a:stretch>
            <a:fillRect/>
          </a:stretch>
        </p:blipFill>
        <p:spPr>
          <a:xfrm>
            <a:off x="6827520" y="5442887"/>
            <a:ext cx="4453581" cy="457264"/>
          </a:xfrm>
          <a:prstGeom prst="rect">
            <a:avLst/>
          </a:prstGeom>
        </p:spPr>
      </p:pic>
      <p:pic>
        <p:nvPicPr>
          <p:cNvPr id="14" name="Picture 13">
            <a:extLst>
              <a:ext uri="{FF2B5EF4-FFF2-40B4-BE49-F238E27FC236}">
                <a16:creationId xmlns:a16="http://schemas.microsoft.com/office/drawing/2014/main" id="{224E4E1D-F257-B419-B804-E569BA6D4155}"/>
              </a:ext>
            </a:extLst>
          </p:cNvPr>
          <p:cNvPicPr>
            <a:picLocks noChangeAspect="1"/>
          </p:cNvPicPr>
          <p:nvPr/>
        </p:nvPicPr>
        <p:blipFill>
          <a:blip r:embed="rId5"/>
          <a:stretch>
            <a:fillRect/>
          </a:stretch>
        </p:blipFill>
        <p:spPr>
          <a:xfrm>
            <a:off x="1139952" y="5236737"/>
            <a:ext cx="4003007" cy="716366"/>
          </a:xfrm>
          <a:prstGeom prst="rect">
            <a:avLst/>
          </a:prstGeom>
        </p:spPr>
      </p:pic>
    </p:spTree>
    <p:extLst>
      <p:ext uri="{BB962C8B-B14F-4D97-AF65-F5344CB8AC3E}">
        <p14:creationId xmlns:p14="http://schemas.microsoft.com/office/powerpoint/2010/main" val="2686816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31BAD-97A6-E372-DB8A-D087CEA84A72}"/>
              </a:ext>
            </a:extLst>
          </p:cNvPr>
          <p:cNvSpPr>
            <a:spLocks noGrp="1"/>
          </p:cNvSpPr>
          <p:nvPr>
            <p:ph type="title"/>
          </p:nvPr>
        </p:nvSpPr>
        <p:spPr>
          <a:xfrm>
            <a:off x="1425677" y="1229033"/>
            <a:ext cx="8937523" cy="875070"/>
          </a:xfrm>
        </p:spPr>
        <p:txBody>
          <a:bodyPr/>
          <a:lstStyle/>
          <a:p>
            <a:pPr algn="ctr"/>
            <a:r>
              <a:rPr lang="en-IN" dirty="0"/>
              <a:t>System Overview</a:t>
            </a:r>
          </a:p>
        </p:txBody>
      </p:sp>
      <p:sp>
        <p:nvSpPr>
          <p:cNvPr id="4" name="Content Placeholder 3">
            <a:extLst>
              <a:ext uri="{FF2B5EF4-FFF2-40B4-BE49-F238E27FC236}">
                <a16:creationId xmlns:a16="http://schemas.microsoft.com/office/drawing/2014/main" id="{DAB2D8F8-C7B2-E701-0C44-F6B78C41F875}"/>
              </a:ext>
            </a:extLst>
          </p:cNvPr>
          <p:cNvSpPr>
            <a:spLocks noGrp="1"/>
          </p:cNvSpPr>
          <p:nvPr>
            <p:ph idx="1"/>
          </p:nvPr>
        </p:nvSpPr>
        <p:spPr>
          <a:xfrm>
            <a:off x="2241755" y="2163096"/>
            <a:ext cx="7708489" cy="3116825"/>
          </a:xfrm>
        </p:spPr>
        <p:txBody>
          <a:bodyPr/>
          <a:lstStyle/>
          <a:p>
            <a:pPr marL="342900" indent="-342900">
              <a:buFont typeface="Arial" panose="020B0604020202020204" pitchFamily="34" charset="0"/>
              <a:buChar char="•"/>
            </a:pPr>
            <a:r>
              <a:rPr lang="en-US" dirty="0"/>
              <a:t>The "Diet and Workout Recommendation System" uses Machine Learning to analyze individual data and provide personalized guidance for weight loss and for improving health and fitness</a:t>
            </a:r>
          </a:p>
          <a:p>
            <a:pPr marL="342900" indent="-342900">
              <a:buFont typeface="Arial" panose="020B0604020202020204" pitchFamily="34" charset="0"/>
              <a:buChar char="•"/>
            </a:pPr>
            <a:r>
              <a:rPr lang="en-US" dirty="0"/>
              <a:t>The </a:t>
            </a:r>
            <a:r>
              <a:rPr lang="en-US" sz="2400" b="1" dirty="0"/>
              <a:t>existing systems </a:t>
            </a:r>
            <a:r>
              <a:rPr lang="en-US" dirty="0"/>
              <a:t>provide food content-based recommendations and user-based recommendations using graph clustering and deep learning however these systems do not consider factors like individuals’ age, gender, location, etc. The </a:t>
            </a:r>
            <a:r>
              <a:rPr lang="en-US" sz="2400" b="1" dirty="0"/>
              <a:t>proposed system </a:t>
            </a:r>
            <a:r>
              <a:rPr lang="en-US" dirty="0"/>
              <a:t>uses Python-based ML models to incorporate user information (e.g., gender, age, location) into the diet recommendation framework, improving overall performance.</a:t>
            </a:r>
            <a:endParaRPr lang="en-IN" dirty="0"/>
          </a:p>
        </p:txBody>
      </p:sp>
      <p:sp>
        <p:nvSpPr>
          <p:cNvPr id="6" name="Date Placeholder 5">
            <a:extLst>
              <a:ext uri="{FF2B5EF4-FFF2-40B4-BE49-F238E27FC236}">
                <a16:creationId xmlns:a16="http://schemas.microsoft.com/office/drawing/2014/main" id="{9464BC6E-4E59-7D64-2D0D-64EFCFC112D0}"/>
              </a:ext>
            </a:extLst>
          </p:cNvPr>
          <p:cNvSpPr>
            <a:spLocks noGrp="1"/>
          </p:cNvSpPr>
          <p:nvPr>
            <p:ph type="dt" sz="half" idx="16"/>
          </p:nvPr>
        </p:nvSpPr>
        <p:spPr/>
        <p:txBody>
          <a:bodyPr/>
          <a:lstStyle/>
          <a:p>
            <a:r>
              <a:rPr lang="en-US" noProof="0" dirty="0"/>
              <a:t>2024</a:t>
            </a:r>
          </a:p>
        </p:txBody>
      </p:sp>
      <p:sp>
        <p:nvSpPr>
          <p:cNvPr id="7" name="Footer Placeholder 6">
            <a:extLst>
              <a:ext uri="{FF2B5EF4-FFF2-40B4-BE49-F238E27FC236}">
                <a16:creationId xmlns:a16="http://schemas.microsoft.com/office/drawing/2014/main" id="{C826FAD9-B2BC-06BD-DC5D-4715BA6097CB}"/>
              </a:ext>
            </a:extLst>
          </p:cNvPr>
          <p:cNvSpPr>
            <a:spLocks noGrp="1"/>
          </p:cNvSpPr>
          <p:nvPr>
            <p:ph type="ftr" sz="quarter" idx="17"/>
          </p:nvPr>
        </p:nvSpPr>
        <p:spPr/>
        <p:txBody>
          <a:bodyPr/>
          <a:lstStyle/>
          <a:p>
            <a:r>
              <a:rPr lang="en-US" noProof="0"/>
              <a:t>Presentation title</a:t>
            </a:r>
          </a:p>
        </p:txBody>
      </p:sp>
      <p:sp>
        <p:nvSpPr>
          <p:cNvPr id="8" name="Slide Number Placeholder 7">
            <a:extLst>
              <a:ext uri="{FF2B5EF4-FFF2-40B4-BE49-F238E27FC236}">
                <a16:creationId xmlns:a16="http://schemas.microsoft.com/office/drawing/2014/main" id="{DF14638D-395E-CD59-6C4E-ABC35C33D8E0}"/>
              </a:ext>
            </a:extLst>
          </p:cNvPr>
          <p:cNvSpPr>
            <a:spLocks noGrp="1"/>
          </p:cNvSpPr>
          <p:nvPr>
            <p:ph type="sldNum" sz="quarter" idx="18"/>
          </p:nvPr>
        </p:nvSpPr>
        <p:spPr/>
        <p:txBody>
          <a:bodyPr/>
          <a:lstStyle/>
          <a:p>
            <a:fld id="{8D0AFDD5-844D-364D-8AEC-50CF4D36D55D}" type="slidenum">
              <a:rPr lang="en-US" noProof="0" smtClean="0"/>
              <a:pPr/>
              <a:t>8</a:t>
            </a:fld>
            <a:endParaRPr lang="en-US" noProof="0"/>
          </a:p>
        </p:txBody>
      </p:sp>
    </p:spTree>
    <p:extLst>
      <p:ext uri="{BB962C8B-B14F-4D97-AF65-F5344CB8AC3E}">
        <p14:creationId xmlns:p14="http://schemas.microsoft.com/office/powerpoint/2010/main" val="3199771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AEED8-FEE0-57A5-B8AC-34DABE5044EF}"/>
              </a:ext>
            </a:extLst>
          </p:cNvPr>
          <p:cNvSpPr>
            <a:spLocks noGrp="1"/>
          </p:cNvSpPr>
          <p:nvPr>
            <p:ph type="ctrTitle"/>
          </p:nvPr>
        </p:nvSpPr>
        <p:spPr>
          <a:xfrm>
            <a:off x="2005781" y="2310580"/>
            <a:ext cx="3382296" cy="1799303"/>
          </a:xfrm>
        </p:spPr>
        <p:txBody>
          <a:bodyPr/>
          <a:lstStyle/>
          <a:p>
            <a:r>
              <a:rPr lang="en-IN" dirty="0"/>
              <a:t>Working process</a:t>
            </a:r>
          </a:p>
        </p:txBody>
      </p:sp>
      <p:pic>
        <p:nvPicPr>
          <p:cNvPr id="10" name="Picture Placeholder 9">
            <a:extLst>
              <a:ext uri="{FF2B5EF4-FFF2-40B4-BE49-F238E27FC236}">
                <a16:creationId xmlns:a16="http://schemas.microsoft.com/office/drawing/2014/main" id="{13935014-B6DF-B8E8-7046-4795C5E2BB0E}"/>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1085" b="-1085"/>
          <a:stretch/>
        </p:blipFill>
        <p:spPr>
          <a:xfrm>
            <a:off x="6443482" y="812292"/>
            <a:ext cx="4636008" cy="4928616"/>
          </a:xfrm>
        </p:spPr>
      </p:pic>
    </p:spTree>
    <p:extLst>
      <p:ext uri="{BB962C8B-B14F-4D97-AF65-F5344CB8AC3E}">
        <p14:creationId xmlns:p14="http://schemas.microsoft.com/office/powerpoint/2010/main" val="677975589"/>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A78568-A730-4D3B-A489-FD854E91254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{797BD61B-A13B-4AE0-AC47-784D77BA00A5}tf11429527_win32</Template>
  <TotalTime>325</TotalTime>
  <Words>2265</Words>
  <Application>Microsoft Office PowerPoint</Application>
  <PresentationFormat>Widescreen</PresentationFormat>
  <Paragraphs>170</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Century Gothic</vt:lpstr>
      <vt:lpstr>DM Sans Medium</vt:lpstr>
      <vt:lpstr>Karla</vt:lpstr>
      <vt:lpstr>Times New Roman</vt:lpstr>
      <vt:lpstr>Univers Condensed Light</vt:lpstr>
      <vt:lpstr>Wingdings</vt:lpstr>
      <vt:lpstr>Office Theme</vt:lpstr>
      <vt:lpstr>Diet and Workout Recommendation System</vt:lpstr>
      <vt:lpstr>Introduction </vt:lpstr>
      <vt:lpstr>Factors Affecting Diet Recommendation</vt:lpstr>
      <vt:lpstr>Project Analysis</vt:lpstr>
      <vt:lpstr>Technologies Used </vt:lpstr>
      <vt:lpstr>Technologies used</vt:lpstr>
      <vt:lpstr>Technologies used</vt:lpstr>
      <vt:lpstr>System Overview</vt:lpstr>
      <vt:lpstr>Working process</vt:lpstr>
      <vt:lpstr>Content-Based Filtering</vt:lpstr>
      <vt:lpstr>Methodology of System Designed</vt:lpstr>
      <vt:lpstr>Algorithm Implementation</vt:lpstr>
      <vt:lpstr>Advantages</vt:lpstr>
      <vt:lpstr>Output Screens</vt:lpstr>
      <vt:lpstr>Output Screens</vt:lpstr>
      <vt:lpstr>Output Screens</vt:lpstr>
      <vt:lpstr>Output Screens</vt:lpstr>
      <vt:lpstr>Output Screens</vt:lpstr>
      <vt:lpstr>Output Screens</vt:lpstr>
      <vt:lpstr>Conclusion &amp; Future Scope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Diet and Workout Recommendation System</dc:title>
  <dc:creator>Ramana Yenamandra</dc:creator>
  <cp:lastModifiedBy>Ramana Yenamandra</cp:lastModifiedBy>
  <cp:revision>19</cp:revision>
  <dcterms:created xsi:type="dcterms:W3CDTF">2024-01-28T11:36:28Z</dcterms:created>
  <dcterms:modified xsi:type="dcterms:W3CDTF">2024-04-09T08:42:13Z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